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13" r:id="rId2"/>
    <p:sldId id="309" r:id="rId3"/>
    <p:sldId id="310" r:id="rId4"/>
    <p:sldId id="311" r:id="rId5"/>
    <p:sldId id="275" r:id="rId6"/>
    <p:sldId id="312" r:id="rId7"/>
    <p:sldId id="276" r:id="rId8"/>
    <p:sldId id="314" r:id="rId9"/>
    <p:sldId id="258" r:id="rId10"/>
    <p:sldId id="291" r:id="rId11"/>
    <p:sldId id="315" r:id="rId12"/>
    <p:sldId id="257" r:id="rId13"/>
    <p:sldId id="277" r:id="rId14"/>
    <p:sldId id="261" r:id="rId15"/>
    <p:sldId id="278" r:id="rId16"/>
    <p:sldId id="279" r:id="rId17"/>
    <p:sldId id="281" r:id="rId18"/>
    <p:sldId id="280" r:id="rId19"/>
    <p:sldId id="282" r:id="rId20"/>
    <p:sldId id="296" r:id="rId21"/>
    <p:sldId id="283" r:id="rId22"/>
    <p:sldId id="265" r:id="rId23"/>
    <p:sldId id="262" r:id="rId24"/>
    <p:sldId id="295" r:id="rId25"/>
    <p:sldId id="269" r:id="rId26"/>
    <p:sldId id="294" r:id="rId27"/>
    <p:sldId id="263" r:id="rId28"/>
    <p:sldId id="264" r:id="rId29"/>
    <p:sldId id="292" r:id="rId30"/>
    <p:sldId id="284" r:id="rId31"/>
    <p:sldId id="293" r:id="rId32"/>
    <p:sldId id="285" r:id="rId33"/>
    <p:sldId id="304" r:id="rId34"/>
    <p:sldId id="270" r:id="rId35"/>
    <p:sldId id="305" r:id="rId36"/>
    <p:sldId id="316" r:id="rId37"/>
    <p:sldId id="297" r:id="rId38"/>
    <p:sldId id="298" r:id="rId39"/>
    <p:sldId id="299" r:id="rId40"/>
    <p:sldId id="317" r:id="rId41"/>
    <p:sldId id="300" r:id="rId42"/>
    <p:sldId id="301" r:id="rId43"/>
    <p:sldId id="302" r:id="rId44"/>
    <p:sldId id="286" r:id="rId45"/>
    <p:sldId id="266" r:id="rId46"/>
    <p:sldId id="271" r:id="rId47"/>
    <p:sldId id="274" r:id="rId48"/>
    <p:sldId id="273" r:id="rId49"/>
    <p:sldId id="287" r:id="rId50"/>
    <p:sldId id="288" r:id="rId51"/>
    <p:sldId id="289" r:id="rId52"/>
    <p:sldId id="290"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2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3F9CF1-C8F1-4343-A1D3-69D113E0AA51}" type="datetimeFigureOut">
              <a:rPr lang="en-CA" smtClean="0"/>
              <a:t>03/05/2016</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A5FCCA-7285-44A8-AD42-F3881289B875}" type="slidenum">
              <a:rPr lang="en-CA" smtClean="0"/>
              <a:t>‹#›</a:t>
            </a:fld>
            <a:endParaRPr lang="en-CA" dirty="0"/>
          </a:p>
        </p:txBody>
      </p:sp>
    </p:spTree>
    <p:extLst>
      <p:ext uri="{BB962C8B-B14F-4D97-AF65-F5344CB8AC3E}">
        <p14:creationId xmlns:p14="http://schemas.microsoft.com/office/powerpoint/2010/main" val="2884156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a:t>
            </a:r>
            <a:r>
              <a:rPr lang="en-CA" baseline="0" dirty="0" smtClean="0"/>
              <a:t> slide must be visually presented to the audience AND verbalized by the speaker.</a:t>
            </a:r>
            <a:endParaRPr lang="en-CA" dirty="0"/>
          </a:p>
        </p:txBody>
      </p:sp>
      <p:sp>
        <p:nvSpPr>
          <p:cNvPr id="4" name="Slide Number Placeholder 3"/>
          <p:cNvSpPr>
            <a:spLocks noGrp="1"/>
          </p:cNvSpPr>
          <p:nvPr>
            <p:ph type="sldNum" sz="quarter" idx="10"/>
          </p:nvPr>
        </p:nvSpPr>
        <p:spPr/>
        <p:txBody>
          <a:bodyPr/>
          <a:lstStyle/>
          <a:p>
            <a:fld id="{C8EEF095-98A1-4BD3-B7D3-3DE745826CE1}" type="slidenum">
              <a:rPr lang="en-CA" smtClean="0"/>
              <a:t>2</a:t>
            </a:fld>
            <a:endParaRPr lang="en-CA" dirty="0"/>
          </a:p>
        </p:txBody>
      </p:sp>
    </p:spTree>
    <p:extLst>
      <p:ext uri="{BB962C8B-B14F-4D97-AF65-F5344CB8AC3E}">
        <p14:creationId xmlns:p14="http://schemas.microsoft.com/office/powerpoint/2010/main" val="3021418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Behavioural and psychological symptoms of dementia</a:t>
            </a:r>
            <a:endParaRPr lang="en-CA" dirty="0"/>
          </a:p>
        </p:txBody>
      </p:sp>
      <p:sp>
        <p:nvSpPr>
          <p:cNvPr id="4" name="Slide Number Placeholder 3"/>
          <p:cNvSpPr>
            <a:spLocks noGrp="1"/>
          </p:cNvSpPr>
          <p:nvPr>
            <p:ph type="sldNum" sz="quarter" idx="10"/>
          </p:nvPr>
        </p:nvSpPr>
        <p:spPr/>
        <p:txBody>
          <a:bodyPr/>
          <a:lstStyle/>
          <a:p>
            <a:fld id="{61A5FCCA-7285-44A8-AD42-F3881289B875}" type="slidenum">
              <a:rPr lang="en-CA" smtClean="0"/>
              <a:t>37</a:t>
            </a:fld>
            <a:endParaRPr lang="en-CA" dirty="0"/>
          </a:p>
        </p:txBody>
      </p:sp>
    </p:spTree>
    <p:extLst>
      <p:ext uri="{BB962C8B-B14F-4D97-AF65-F5344CB8AC3E}">
        <p14:creationId xmlns:p14="http://schemas.microsoft.com/office/powerpoint/2010/main" val="4040995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Alendronate = fosamax prolia: women</a:t>
            </a:r>
            <a:r>
              <a:rPr lang="en-CA" baseline="0" dirty="0" smtClean="0"/>
              <a:t>  with failed bisph (428) or contraind bisph(429) + 2/3, age &gt;75, fragility fracture, BMD &lt;-2.5, flex trial, horizon trial (alendronate and zoledronic acid), follow up after discontinuation</a:t>
            </a:r>
            <a:endParaRPr lang="en-CA" dirty="0"/>
          </a:p>
        </p:txBody>
      </p:sp>
      <p:sp>
        <p:nvSpPr>
          <p:cNvPr id="4" name="Slide Number Placeholder 3"/>
          <p:cNvSpPr>
            <a:spLocks noGrp="1"/>
          </p:cNvSpPr>
          <p:nvPr>
            <p:ph type="sldNum" sz="quarter" idx="10"/>
          </p:nvPr>
        </p:nvSpPr>
        <p:spPr/>
        <p:txBody>
          <a:bodyPr/>
          <a:lstStyle/>
          <a:p>
            <a:fld id="{61A5FCCA-7285-44A8-AD42-F3881289B875}" type="slidenum">
              <a:rPr lang="en-CA" smtClean="0"/>
              <a:t>39</a:t>
            </a:fld>
            <a:endParaRPr lang="en-CA" dirty="0"/>
          </a:p>
        </p:txBody>
      </p:sp>
    </p:spTree>
    <p:extLst>
      <p:ext uri="{BB962C8B-B14F-4D97-AF65-F5344CB8AC3E}">
        <p14:creationId xmlns:p14="http://schemas.microsoft.com/office/powerpoint/2010/main" val="1811392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Alendronate = fosamax prolia: women</a:t>
            </a:r>
            <a:r>
              <a:rPr lang="en-CA" baseline="0" dirty="0" smtClean="0"/>
              <a:t>  with failed bisph (428) or contraind bisph(429) + 2/3, age &gt;75, fragility fracture, BMD &lt;-2.5, flex trial, horizon trial (alendronate and zoledronic acid), follow up after discontinuation</a:t>
            </a:r>
            <a:endParaRPr lang="en-CA" dirty="0"/>
          </a:p>
        </p:txBody>
      </p:sp>
      <p:sp>
        <p:nvSpPr>
          <p:cNvPr id="4" name="Slide Number Placeholder 3"/>
          <p:cNvSpPr>
            <a:spLocks noGrp="1"/>
          </p:cNvSpPr>
          <p:nvPr>
            <p:ph type="sldNum" sz="quarter" idx="10"/>
          </p:nvPr>
        </p:nvSpPr>
        <p:spPr/>
        <p:txBody>
          <a:bodyPr/>
          <a:lstStyle/>
          <a:p>
            <a:fld id="{61A5FCCA-7285-44A8-AD42-F3881289B875}" type="slidenum">
              <a:rPr lang="en-CA" smtClean="0"/>
              <a:t>40</a:t>
            </a:fld>
            <a:endParaRPr lang="en-CA" dirty="0"/>
          </a:p>
        </p:txBody>
      </p:sp>
    </p:spTree>
    <p:extLst>
      <p:ext uri="{BB962C8B-B14F-4D97-AF65-F5344CB8AC3E}">
        <p14:creationId xmlns:p14="http://schemas.microsoft.com/office/powerpoint/2010/main" val="1811392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W/D: insomnia, anxiety, loss appetite and body wt, tremor, perspiration, tinnitus, perceptual disturbances</a:t>
            </a:r>
            <a:endParaRPr lang="en-CA" dirty="0"/>
          </a:p>
        </p:txBody>
      </p:sp>
      <p:sp>
        <p:nvSpPr>
          <p:cNvPr id="4" name="Slide Number Placeholder 3"/>
          <p:cNvSpPr>
            <a:spLocks noGrp="1"/>
          </p:cNvSpPr>
          <p:nvPr>
            <p:ph type="sldNum" sz="quarter" idx="10"/>
          </p:nvPr>
        </p:nvSpPr>
        <p:spPr/>
        <p:txBody>
          <a:bodyPr/>
          <a:lstStyle/>
          <a:p>
            <a:fld id="{61A5FCCA-7285-44A8-AD42-F3881289B875}" type="slidenum">
              <a:rPr lang="en-CA" smtClean="0"/>
              <a:t>41</a:t>
            </a:fld>
            <a:endParaRPr lang="en-CA" dirty="0"/>
          </a:p>
        </p:txBody>
      </p:sp>
    </p:spTree>
    <p:extLst>
      <p:ext uri="{BB962C8B-B14F-4D97-AF65-F5344CB8AC3E}">
        <p14:creationId xmlns:p14="http://schemas.microsoft.com/office/powerpoint/2010/main" val="467137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Pravastatin 40 vs placebo, no effect on stroke, no effect on cognition or disability, excluded if cognitive decline</a:t>
            </a:r>
            <a:endParaRPr lang="en-CA" dirty="0"/>
          </a:p>
        </p:txBody>
      </p:sp>
      <p:sp>
        <p:nvSpPr>
          <p:cNvPr id="4" name="Slide Number Placeholder 3"/>
          <p:cNvSpPr>
            <a:spLocks noGrp="1"/>
          </p:cNvSpPr>
          <p:nvPr>
            <p:ph type="sldNum" sz="quarter" idx="10"/>
          </p:nvPr>
        </p:nvSpPr>
        <p:spPr/>
        <p:txBody>
          <a:bodyPr/>
          <a:lstStyle/>
          <a:p>
            <a:fld id="{61A5FCCA-7285-44A8-AD42-F3881289B875}" type="slidenum">
              <a:rPr lang="en-CA" smtClean="0"/>
              <a:t>42</a:t>
            </a:fld>
            <a:endParaRPr lang="en-CA" dirty="0"/>
          </a:p>
        </p:txBody>
      </p:sp>
    </p:spTree>
    <p:extLst>
      <p:ext uri="{BB962C8B-B14F-4D97-AF65-F5344CB8AC3E}">
        <p14:creationId xmlns:p14="http://schemas.microsoft.com/office/powerpoint/2010/main" val="2975307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http://www.ncbi.nlm.nih.gov/pmc/articles/PMC3394111/ Beta Blocker Use After Acute Myocardial Infarction.., Current Cardiology Reviews, 2012, 8, 77-84</a:t>
            </a:r>
            <a:endParaRPr lang="en-CA" dirty="0"/>
          </a:p>
        </p:txBody>
      </p:sp>
      <p:sp>
        <p:nvSpPr>
          <p:cNvPr id="4" name="Slide Number Placeholder 3"/>
          <p:cNvSpPr>
            <a:spLocks noGrp="1"/>
          </p:cNvSpPr>
          <p:nvPr>
            <p:ph type="sldNum" sz="quarter" idx="10"/>
          </p:nvPr>
        </p:nvSpPr>
        <p:spPr/>
        <p:txBody>
          <a:bodyPr/>
          <a:lstStyle/>
          <a:p>
            <a:fld id="{61A5FCCA-7285-44A8-AD42-F3881289B875}" type="slidenum">
              <a:rPr lang="en-CA" smtClean="0"/>
              <a:t>43</a:t>
            </a:fld>
            <a:endParaRPr lang="en-CA" dirty="0"/>
          </a:p>
        </p:txBody>
      </p:sp>
    </p:spTree>
    <p:extLst>
      <p:ext uri="{BB962C8B-B14F-4D97-AF65-F5344CB8AC3E}">
        <p14:creationId xmlns:p14="http://schemas.microsoft.com/office/powerpoint/2010/main" val="512982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a:t>
            </a:r>
            <a:r>
              <a:rPr lang="en-CA" baseline="0" dirty="0" smtClean="0"/>
              <a:t> slide must be visually presented to the audience AND verbalized by the speaker.</a:t>
            </a:r>
            <a:endParaRPr lang="en-CA" dirty="0"/>
          </a:p>
        </p:txBody>
      </p:sp>
      <p:sp>
        <p:nvSpPr>
          <p:cNvPr id="4" name="Slide Number Placeholder 3"/>
          <p:cNvSpPr>
            <a:spLocks noGrp="1"/>
          </p:cNvSpPr>
          <p:nvPr>
            <p:ph type="sldNum" sz="quarter" idx="10"/>
          </p:nvPr>
        </p:nvSpPr>
        <p:spPr/>
        <p:txBody>
          <a:bodyPr/>
          <a:lstStyle/>
          <a:p>
            <a:fld id="{C8EEF095-98A1-4BD3-B7D3-3DE745826CE1}" type="slidenum">
              <a:rPr lang="en-CA" smtClean="0"/>
              <a:t>3</a:t>
            </a:fld>
            <a:endParaRPr lang="en-CA" dirty="0"/>
          </a:p>
        </p:txBody>
      </p:sp>
    </p:spTree>
    <p:extLst>
      <p:ext uri="{BB962C8B-B14F-4D97-AF65-F5344CB8AC3E}">
        <p14:creationId xmlns:p14="http://schemas.microsoft.com/office/powerpoint/2010/main" val="3021418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This</a:t>
            </a:r>
            <a:r>
              <a:rPr lang="en-CA" baseline="0" dirty="0" smtClean="0"/>
              <a:t> slide must be visually presented to the audience AND verbalized by the speaker.</a:t>
            </a:r>
            <a:endParaRPr lang="en-CA" dirty="0" smtClean="0"/>
          </a:p>
          <a:p>
            <a:endParaRPr lang="en-CA" dirty="0"/>
          </a:p>
        </p:txBody>
      </p:sp>
      <p:sp>
        <p:nvSpPr>
          <p:cNvPr id="4" name="Slide Number Placeholder 3"/>
          <p:cNvSpPr>
            <a:spLocks noGrp="1"/>
          </p:cNvSpPr>
          <p:nvPr>
            <p:ph type="sldNum" sz="quarter" idx="10"/>
          </p:nvPr>
        </p:nvSpPr>
        <p:spPr/>
        <p:txBody>
          <a:bodyPr/>
          <a:lstStyle/>
          <a:p>
            <a:fld id="{C8EEF095-98A1-4BD3-B7D3-3DE745826CE1}" type="slidenum">
              <a:rPr lang="en-CA" smtClean="0"/>
              <a:t>4</a:t>
            </a:fld>
            <a:endParaRPr lang="en-CA" dirty="0"/>
          </a:p>
        </p:txBody>
      </p:sp>
    </p:spTree>
    <p:extLst>
      <p:ext uri="{BB962C8B-B14F-4D97-AF65-F5344CB8AC3E}">
        <p14:creationId xmlns:p14="http://schemas.microsoft.com/office/powerpoint/2010/main" val="4138523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Reduced motility increases time of drug in gut, increased absorption:  decreased acid secretion may</a:t>
            </a:r>
            <a:r>
              <a:rPr lang="en-CA" baseline="0" dirty="0" smtClean="0"/>
              <a:t> decrease absorption, absorption of drugs that undergo first pass met may be increased in older people (nitrates and propranolol)</a:t>
            </a:r>
          </a:p>
          <a:p>
            <a:r>
              <a:rPr lang="en-CA" baseline="0" dirty="0" smtClean="0"/>
              <a:t>Distribution: where drug goes after it enters bloodstream ie after absorption and first pass metabolism</a:t>
            </a:r>
            <a:endParaRPr lang="en-CA" dirty="0"/>
          </a:p>
        </p:txBody>
      </p:sp>
      <p:sp>
        <p:nvSpPr>
          <p:cNvPr id="4" name="Slide Number Placeholder 3"/>
          <p:cNvSpPr>
            <a:spLocks noGrp="1"/>
          </p:cNvSpPr>
          <p:nvPr>
            <p:ph type="sldNum" sz="quarter" idx="10"/>
          </p:nvPr>
        </p:nvSpPr>
        <p:spPr/>
        <p:txBody>
          <a:bodyPr/>
          <a:lstStyle/>
          <a:p>
            <a:fld id="{61A5FCCA-7285-44A8-AD42-F3881289B875}" type="slidenum">
              <a:rPr lang="en-CA" smtClean="0"/>
              <a:t>8</a:t>
            </a:fld>
            <a:endParaRPr lang="en-CA" dirty="0"/>
          </a:p>
        </p:txBody>
      </p:sp>
    </p:spTree>
    <p:extLst>
      <p:ext uri="{BB962C8B-B14F-4D97-AF65-F5344CB8AC3E}">
        <p14:creationId xmlns:p14="http://schemas.microsoft.com/office/powerpoint/2010/main" val="334979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Reduced motility increases time of drug in gut, increased absorption:  decreased acid secretion may</a:t>
            </a:r>
            <a:r>
              <a:rPr lang="en-CA" baseline="0" dirty="0" smtClean="0"/>
              <a:t> decrease absorption, absorption of drugs that undergo first pass met may be increased in older people (nitrates and propranolol)</a:t>
            </a:r>
          </a:p>
          <a:p>
            <a:r>
              <a:rPr lang="en-CA" baseline="0" dirty="0" smtClean="0"/>
              <a:t>Distribution: where drug goes after it enters bloodstream ie after absorption and first pass metabolism</a:t>
            </a:r>
            <a:endParaRPr lang="en-CA" dirty="0"/>
          </a:p>
        </p:txBody>
      </p:sp>
      <p:sp>
        <p:nvSpPr>
          <p:cNvPr id="4" name="Slide Number Placeholder 3"/>
          <p:cNvSpPr>
            <a:spLocks noGrp="1"/>
          </p:cNvSpPr>
          <p:nvPr>
            <p:ph type="sldNum" sz="quarter" idx="10"/>
          </p:nvPr>
        </p:nvSpPr>
        <p:spPr/>
        <p:txBody>
          <a:bodyPr/>
          <a:lstStyle/>
          <a:p>
            <a:fld id="{61A5FCCA-7285-44A8-AD42-F3881289B875}" type="slidenum">
              <a:rPr lang="en-CA" smtClean="0"/>
              <a:t>9</a:t>
            </a:fld>
            <a:endParaRPr lang="en-CA" dirty="0"/>
          </a:p>
        </p:txBody>
      </p:sp>
    </p:spTree>
    <p:extLst>
      <p:ext uri="{BB962C8B-B14F-4D97-AF65-F5344CB8AC3E}">
        <p14:creationId xmlns:p14="http://schemas.microsoft.com/office/powerpoint/2010/main" val="334979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 the number of medications used increases, the number of ADRs increases, also number of drug-drug interactions</a:t>
            </a:r>
            <a:endParaRPr lang="en-CA" dirty="0"/>
          </a:p>
        </p:txBody>
      </p:sp>
      <p:sp>
        <p:nvSpPr>
          <p:cNvPr id="4" name="Slide Number Placeholder 3"/>
          <p:cNvSpPr>
            <a:spLocks noGrp="1"/>
          </p:cNvSpPr>
          <p:nvPr>
            <p:ph type="sldNum" sz="quarter" idx="10"/>
          </p:nvPr>
        </p:nvSpPr>
        <p:spPr/>
        <p:txBody>
          <a:bodyPr/>
          <a:lstStyle/>
          <a:p>
            <a:fld id="{61A5FCCA-7285-44A8-AD42-F3881289B875}" type="slidenum">
              <a:rPr lang="en-CA" smtClean="0"/>
              <a:t>21</a:t>
            </a:fld>
            <a:endParaRPr lang="en-CA" dirty="0"/>
          </a:p>
        </p:txBody>
      </p:sp>
    </p:spTree>
    <p:extLst>
      <p:ext uri="{BB962C8B-B14F-4D97-AF65-F5344CB8AC3E}">
        <p14:creationId xmlns:p14="http://schemas.microsoft.com/office/powerpoint/2010/main" val="3518399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(Division of Aging and Seniors health Canada.  Canada’s aging population. Ottawa (On): Minister of Public works and Government Services, Canada;2002)</a:t>
            </a:r>
            <a:endParaRPr lang="en-CA" dirty="0"/>
          </a:p>
        </p:txBody>
      </p:sp>
      <p:sp>
        <p:nvSpPr>
          <p:cNvPr id="4" name="Slide Number Placeholder 3"/>
          <p:cNvSpPr>
            <a:spLocks noGrp="1"/>
          </p:cNvSpPr>
          <p:nvPr>
            <p:ph type="sldNum" sz="quarter" idx="10"/>
          </p:nvPr>
        </p:nvSpPr>
        <p:spPr/>
        <p:txBody>
          <a:bodyPr/>
          <a:lstStyle/>
          <a:p>
            <a:fld id="{61A5FCCA-7285-44A8-AD42-F3881289B875}" type="slidenum">
              <a:rPr lang="en-CA" smtClean="0"/>
              <a:t>22</a:t>
            </a:fld>
            <a:endParaRPr lang="en-CA" dirty="0"/>
          </a:p>
        </p:txBody>
      </p:sp>
    </p:spTree>
    <p:extLst>
      <p:ext uri="{BB962C8B-B14F-4D97-AF65-F5344CB8AC3E}">
        <p14:creationId xmlns:p14="http://schemas.microsoft.com/office/powerpoint/2010/main" val="1316181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Brisbane</a:t>
            </a:r>
            <a:endParaRPr lang="en-CA" dirty="0"/>
          </a:p>
        </p:txBody>
      </p:sp>
      <p:sp>
        <p:nvSpPr>
          <p:cNvPr id="4" name="Slide Number Placeholder 3"/>
          <p:cNvSpPr>
            <a:spLocks noGrp="1"/>
          </p:cNvSpPr>
          <p:nvPr>
            <p:ph type="sldNum" sz="quarter" idx="10"/>
          </p:nvPr>
        </p:nvSpPr>
        <p:spPr/>
        <p:txBody>
          <a:bodyPr/>
          <a:lstStyle/>
          <a:p>
            <a:fld id="{61A5FCCA-7285-44A8-AD42-F3881289B875}" type="slidenum">
              <a:rPr lang="en-CA" smtClean="0"/>
              <a:t>30</a:t>
            </a:fld>
            <a:endParaRPr lang="en-CA" dirty="0"/>
          </a:p>
        </p:txBody>
      </p:sp>
    </p:spTree>
    <p:extLst>
      <p:ext uri="{BB962C8B-B14F-4D97-AF65-F5344CB8AC3E}">
        <p14:creationId xmlns:p14="http://schemas.microsoft.com/office/powerpoint/2010/main" val="69244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Behavioural and psychological symptoms of dementia</a:t>
            </a:r>
            <a:endParaRPr lang="en-CA" dirty="0"/>
          </a:p>
        </p:txBody>
      </p:sp>
      <p:sp>
        <p:nvSpPr>
          <p:cNvPr id="4" name="Slide Number Placeholder 3"/>
          <p:cNvSpPr>
            <a:spLocks noGrp="1"/>
          </p:cNvSpPr>
          <p:nvPr>
            <p:ph type="sldNum" sz="quarter" idx="10"/>
          </p:nvPr>
        </p:nvSpPr>
        <p:spPr/>
        <p:txBody>
          <a:bodyPr/>
          <a:lstStyle/>
          <a:p>
            <a:fld id="{61A5FCCA-7285-44A8-AD42-F3881289B875}" type="slidenum">
              <a:rPr lang="en-CA" smtClean="0"/>
              <a:t>36</a:t>
            </a:fld>
            <a:endParaRPr lang="en-CA" dirty="0"/>
          </a:p>
        </p:txBody>
      </p:sp>
    </p:spTree>
    <p:extLst>
      <p:ext uri="{BB962C8B-B14F-4D97-AF65-F5344CB8AC3E}">
        <p14:creationId xmlns:p14="http://schemas.microsoft.com/office/powerpoint/2010/main" val="4040995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81423DF6-5F84-45D2-AB38-4B71641A67D3}" type="datetimeFigureOut">
              <a:rPr lang="en-CA" smtClean="0"/>
              <a:t>03/05/2016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ECF0596-5225-40E2-B476-C7A0E9FCC514}" type="slidenum">
              <a:rPr lang="en-CA" smtClean="0"/>
              <a:t>‹#›</a:t>
            </a:fld>
            <a:endParaRPr lang="en-CA" dirty="0"/>
          </a:p>
        </p:txBody>
      </p:sp>
    </p:spTree>
    <p:extLst>
      <p:ext uri="{BB962C8B-B14F-4D97-AF65-F5344CB8AC3E}">
        <p14:creationId xmlns:p14="http://schemas.microsoft.com/office/powerpoint/2010/main" val="2825508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1423DF6-5F84-45D2-AB38-4B71641A67D3}" type="datetimeFigureOut">
              <a:rPr lang="en-CA" smtClean="0"/>
              <a:t>03/05/2016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ECF0596-5225-40E2-B476-C7A0E9FCC514}" type="slidenum">
              <a:rPr lang="en-CA" smtClean="0"/>
              <a:t>‹#›</a:t>
            </a:fld>
            <a:endParaRPr lang="en-CA" dirty="0"/>
          </a:p>
        </p:txBody>
      </p:sp>
    </p:spTree>
    <p:extLst>
      <p:ext uri="{BB962C8B-B14F-4D97-AF65-F5344CB8AC3E}">
        <p14:creationId xmlns:p14="http://schemas.microsoft.com/office/powerpoint/2010/main" val="980775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1423DF6-5F84-45D2-AB38-4B71641A67D3}" type="datetimeFigureOut">
              <a:rPr lang="en-CA" smtClean="0"/>
              <a:t>03/05/2016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ECF0596-5225-40E2-B476-C7A0E9FCC514}" type="slidenum">
              <a:rPr lang="en-CA" smtClean="0"/>
              <a:t>‹#›</a:t>
            </a:fld>
            <a:endParaRPr lang="en-CA" dirty="0"/>
          </a:p>
        </p:txBody>
      </p:sp>
    </p:spTree>
    <p:extLst>
      <p:ext uri="{BB962C8B-B14F-4D97-AF65-F5344CB8AC3E}">
        <p14:creationId xmlns:p14="http://schemas.microsoft.com/office/powerpoint/2010/main" val="2698918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1423DF6-5F84-45D2-AB38-4B71641A67D3}" type="datetimeFigureOut">
              <a:rPr lang="en-CA" smtClean="0"/>
              <a:t>03/05/2016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ECF0596-5225-40E2-B476-C7A0E9FCC514}" type="slidenum">
              <a:rPr lang="en-CA" smtClean="0"/>
              <a:t>‹#›</a:t>
            </a:fld>
            <a:endParaRPr lang="en-CA" dirty="0"/>
          </a:p>
        </p:txBody>
      </p:sp>
    </p:spTree>
    <p:extLst>
      <p:ext uri="{BB962C8B-B14F-4D97-AF65-F5344CB8AC3E}">
        <p14:creationId xmlns:p14="http://schemas.microsoft.com/office/powerpoint/2010/main" val="325822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423DF6-5F84-45D2-AB38-4B71641A67D3}" type="datetimeFigureOut">
              <a:rPr lang="en-CA" smtClean="0"/>
              <a:t>03/05/2016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ECF0596-5225-40E2-B476-C7A0E9FCC514}" type="slidenum">
              <a:rPr lang="en-CA" smtClean="0"/>
              <a:t>‹#›</a:t>
            </a:fld>
            <a:endParaRPr lang="en-CA" dirty="0"/>
          </a:p>
        </p:txBody>
      </p:sp>
    </p:spTree>
    <p:extLst>
      <p:ext uri="{BB962C8B-B14F-4D97-AF65-F5344CB8AC3E}">
        <p14:creationId xmlns:p14="http://schemas.microsoft.com/office/powerpoint/2010/main" val="811685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1423DF6-5F84-45D2-AB38-4B71641A67D3}" type="datetimeFigureOut">
              <a:rPr lang="en-CA" smtClean="0"/>
              <a:t>03/05/2016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8ECF0596-5225-40E2-B476-C7A0E9FCC514}" type="slidenum">
              <a:rPr lang="en-CA" smtClean="0"/>
              <a:t>‹#›</a:t>
            </a:fld>
            <a:endParaRPr lang="en-CA" dirty="0"/>
          </a:p>
        </p:txBody>
      </p:sp>
    </p:spTree>
    <p:extLst>
      <p:ext uri="{BB962C8B-B14F-4D97-AF65-F5344CB8AC3E}">
        <p14:creationId xmlns:p14="http://schemas.microsoft.com/office/powerpoint/2010/main" val="4011938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81423DF6-5F84-45D2-AB38-4B71641A67D3}" type="datetimeFigureOut">
              <a:rPr lang="en-CA" smtClean="0"/>
              <a:t>03/05/2016</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8ECF0596-5225-40E2-B476-C7A0E9FCC514}" type="slidenum">
              <a:rPr lang="en-CA" smtClean="0"/>
              <a:t>‹#›</a:t>
            </a:fld>
            <a:endParaRPr lang="en-CA" dirty="0"/>
          </a:p>
        </p:txBody>
      </p:sp>
    </p:spTree>
    <p:extLst>
      <p:ext uri="{BB962C8B-B14F-4D97-AF65-F5344CB8AC3E}">
        <p14:creationId xmlns:p14="http://schemas.microsoft.com/office/powerpoint/2010/main" val="3617782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81423DF6-5F84-45D2-AB38-4B71641A67D3}" type="datetimeFigureOut">
              <a:rPr lang="en-CA" smtClean="0"/>
              <a:t>03/05/2016</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8ECF0596-5225-40E2-B476-C7A0E9FCC514}" type="slidenum">
              <a:rPr lang="en-CA" smtClean="0"/>
              <a:t>‹#›</a:t>
            </a:fld>
            <a:endParaRPr lang="en-CA" dirty="0"/>
          </a:p>
        </p:txBody>
      </p:sp>
    </p:spTree>
    <p:extLst>
      <p:ext uri="{BB962C8B-B14F-4D97-AF65-F5344CB8AC3E}">
        <p14:creationId xmlns:p14="http://schemas.microsoft.com/office/powerpoint/2010/main" val="1275739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423DF6-5F84-45D2-AB38-4B71641A67D3}" type="datetimeFigureOut">
              <a:rPr lang="en-CA" smtClean="0"/>
              <a:t>03/05/2016</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8ECF0596-5225-40E2-B476-C7A0E9FCC514}" type="slidenum">
              <a:rPr lang="en-CA" smtClean="0"/>
              <a:t>‹#›</a:t>
            </a:fld>
            <a:endParaRPr lang="en-CA" dirty="0"/>
          </a:p>
        </p:txBody>
      </p:sp>
    </p:spTree>
    <p:extLst>
      <p:ext uri="{BB962C8B-B14F-4D97-AF65-F5344CB8AC3E}">
        <p14:creationId xmlns:p14="http://schemas.microsoft.com/office/powerpoint/2010/main" val="3420815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423DF6-5F84-45D2-AB38-4B71641A67D3}" type="datetimeFigureOut">
              <a:rPr lang="en-CA" smtClean="0"/>
              <a:t>03/05/2016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8ECF0596-5225-40E2-B476-C7A0E9FCC514}" type="slidenum">
              <a:rPr lang="en-CA" smtClean="0"/>
              <a:t>‹#›</a:t>
            </a:fld>
            <a:endParaRPr lang="en-CA" dirty="0"/>
          </a:p>
        </p:txBody>
      </p:sp>
    </p:spTree>
    <p:extLst>
      <p:ext uri="{BB962C8B-B14F-4D97-AF65-F5344CB8AC3E}">
        <p14:creationId xmlns:p14="http://schemas.microsoft.com/office/powerpoint/2010/main" val="3039973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423DF6-5F84-45D2-AB38-4B71641A67D3}" type="datetimeFigureOut">
              <a:rPr lang="en-CA" smtClean="0"/>
              <a:t>03/05/2016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8ECF0596-5225-40E2-B476-C7A0E9FCC514}" type="slidenum">
              <a:rPr lang="en-CA" smtClean="0"/>
              <a:t>‹#›</a:t>
            </a:fld>
            <a:endParaRPr lang="en-CA" dirty="0"/>
          </a:p>
        </p:txBody>
      </p:sp>
    </p:spTree>
    <p:extLst>
      <p:ext uri="{BB962C8B-B14F-4D97-AF65-F5344CB8AC3E}">
        <p14:creationId xmlns:p14="http://schemas.microsoft.com/office/powerpoint/2010/main" val="2856810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423DF6-5F84-45D2-AB38-4B71641A67D3}" type="datetimeFigureOut">
              <a:rPr lang="en-CA" smtClean="0"/>
              <a:t>03/05/2016</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CF0596-5225-40E2-B476-C7A0E9FCC514}" type="slidenum">
              <a:rPr lang="en-CA" smtClean="0"/>
              <a:t>‹#›</a:t>
            </a:fld>
            <a:endParaRPr lang="en-CA" dirty="0"/>
          </a:p>
        </p:txBody>
      </p:sp>
    </p:spTree>
    <p:extLst>
      <p:ext uri="{BB962C8B-B14F-4D97-AF65-F5344CB8AC3E}">
        <p14:creationId xmlns:p14="http://schemas.microsoft.com/office/powerpoint/2010/main" val="3182056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a/url?sa=i&amp;rct=j&amp;q=&amp;esrc=s&amp;source=images&amp;cd=&amp;cad=rja&amp;uact=8&amp;ved=0ahUKEwiBt-KBibrMAhUjuoMKHRkwDN0QjRwIBw&amp;url=https://medqpillbox.com/pill-dispenser/oral-chemo-is-not-the-only-answer/&amp;bvm=bv.121070826,d.amc&amp;psig=AFQjCNGy1ieblKbkVwWz55EJO0uYuqCQSA&amp;ust=1462233090197981"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a/url?sa=i&amp;rct=j&amp;q=&amp;esrc=s&amp;source=images&amp;cd=&amp;cad=rja&amp;uact=8&amp;ved=0ahUKEwiE9dOChLrMAhWqyIMKHauKB7wQjRwIBw&amp;url=http://www.maleenhancementspot.com/blog/several-reasons-that-male-enhancement-pills-are-right-for-you/&amp;bvm=bv.121070826,d.amc&amp;psig=AFQjCNGmRlnvtCuhMbMhY-VHuXzNKCYlXw&amp;ust=1462231679443294"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a/url?sa=i&amp;rct=j&amp;q=&amp;esrc=s&amp;source=images&amp;cd=&amp;cad=rja&amp;uact=8&amp;ved=0ahUKEwiE9dOChLrMAhWqyIMKHauKB7wQjRwIBw&amp;url=http://www.maleenhancementspot.com/blog/several-reasons-that-male-enhancement-pills-are-right-for-you/&amp;bvm=bv.121070826,d.amc&amp;psig=AFQjCNGmRlnvtCuhMbMhY-VHuXzNKCYlXw&amp;ust=1462231679443294"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a/url?sa=i&amp;rct=j&amp;q=&amp;esrc=s&amp;source=images&amp;cd=&amp;cad=rja&amp;uact=8&amp;ved=0ahUKEwiE9dOChLrMAhWqyIMKHauKB7wQjRwIBw&amp;url=http://www.maleenhancementspot.com/blog/several-reasons-that-male-enhancement-pills-are-right-for-you/&amp;bvm=bv.121070826,d.amc&amp;psig=AFQjCNGmRlnvtCuhMbMhY-VHuXzNKCYlXw&amp;ust=1462231679443294"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a/url?sa=i&amp;rct=j&amp;q=&amp;esrc=s&amp;source=images&amp;cd=&amp;cad=rja&amp;uact=8&amp;ved=0ahUKEwiE9dOChLrMAhWqyIMKHauKB7wQjRwIBw&amp;url=http://www.maleenhancementspot.com/blog/several-reasons-that-male-enhancement-pills-are-right-for-you/&amp;bvm=bv.121070826,d.amc&amp;psig=AFQjCNGmRlnvtCuhMbMhY-VHuXzNKCYlXw&amp;ust=1462231679443294"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a/url?sa=i&amp;rct=j&amp;q=&amp;esrc=s&amp;source=images&amp;cd=&amp;cad=rja&amp;uact=8&amp;ved=0ahUKEwiE9dOChLrMAhWqyIMKHauKB7wQjRwIBw&amp;url=http://www.maleenhancementspot.com/blog/several-reasons-that-male-enhancement-pills-are-right-for-you/&amp;bvm=bv.121070826,d.amc&amp;psig=AFQjCNGmRlnvtCuhMbMhY-VHuXzNKCYlXw&amp;ust=1462231679443294"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a/url?sa=i&amp;rct=j&amp;q=&amp;esrc=s&amp;source=images&amp;cd=&amp;cad=rja&amp;uact=8&amp;ved=0ahUKEwiE9dOChLrMAhWqyIMKHauKB7wQjRwIBw&amp;url=http://www.maleenhancementspot.com/blog/several-reasons-that-male-enhancement-pills-are-right-for-you/&amp;bvm=bv.121070826,d.amc&amp;psig=AFQjCNGmRlnvtCuhMbMhY-VHuXzNKCYlXw&amp;ust=1462231679443294"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a/url?sa=i&amp;rct=j&amp;q=&amp;esrc=s&amp;source=images&amp;cd=&amp;cad=rja&amp;uact=8&amp;ved=0ahUKEwiE9dOChLrMAhWqyIMKHauKB7wQjRwIBw&amp;url=http://www.maleenhancementspot.com/blog/several-reasons-that-male-enhancement-pills-are-right-for-you/&amp;bvm=bv.121070826,d.amc&amp;psig=AFQjCNGmRlnvtCuhMbMhY-VHuXzNKCYlXw&amp;ust=1462231679443294"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a/url?sa=i&amp;rct=j&amp;q=&amp;esrc=s&amp;source=images&amp;cd=&amp;cad=rja&amp;uact=8&amp;ved=0ahUKEwiE9dOChLrMAhWqyIMKHauKB7wQjRwIBw&amp;url=http://www.maleenhancementspot.com/blog/several-reasons-that-male-enhancement-pills-are-right-for-you/&amp;bvm=bv.121070826,d.amc&amp;psig=AFQjCNGmRlnvtCuhMbMhY-VHuXzNKCYlXw&amp;ust=1462231679443294"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iE9dOChLrMAhWqyIMKHauKB7wQjRwIBw&amp;url=http://www.maleenhancementspot.com/blog/several-reasons-that-male-enhancement-pills-are-right-for-you/&amp;bvm=bv.121070826,d.amc&amp;psig=AFQjCNGmRlnvtCuhMbMhY-VHuXzNKCYlXw&amp;ust=1462231679443294"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a/url?sa=i&amp;rct=j&amp;q=&amp;esrc=s&amp;source=images&amp;cd=&amp;cad=rja&amp;uact=8&amp;ved=0ahUKEwiE9dOChLrMAhWqyIMKHauKB7wQjRwIBw&amp;url=http://www.maleenhancementspot.com/blog/several-reasons-that-male-enhancement-pills-are-right-for-you/&amp;bvm=bv.121070826,d.amc&amp;psig=AFQjCNGmRlnvtCuhMbMhY-VHuXzNKCYlXw&amp;ust=1462231679443294"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iE9dOChLrMAhWqyIMKHauKB7wQjRwIBw&amp;url=http://www.maleenhancementspot.com/blog/several-reasons-that-male-enhancement-pills-are-right-for-you/&amp;bvm=bv.121070826,d.amc&amp;psig=AFQjCNGmRlnvtCuhMbMhY-VHuXzNKCYlXw&amp;ust=146223167944329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iE9dOChLrMAhWqyIMKHauKB7wQjRwIBw&amp;url=http://www.maleenhancementspot.com/blog/several-reasons-that-male-enhancement-pills-are-right-for-you/&amp;bvm=bv.121070826,d.amc&amp;psig=AFQjCNGmRlnvtCuhMbMhY-VHuXzNKCYlXw&amp;ust=146223167944329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a/url?sa=i&amp;rct=j&amp;q=&amp;esrc=s&amp;source=images&amp;cd=&amp;cad=rja&amp;uact=8&amp;ved=0ahUKEwiE9dOChLrMAhWqyIMKHauKB7wQjRwIBw&amp;url=http://www.maleenhancementspot.com/blog/several-reasons-that-male-enhancement-pills-are-right-for-you/&amp;bvm=bv.121070826,d.amc&amp;psig=AFQjCNGmRlnvtCuhMbMhY-VHuXzNKCYlXw&amp;ust=1462231679443294"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a/url?sa=i&amp;rct=j&amp;q=&amp;esrc=s&amp;source=images&amp;cd=&amp;cad=rja&amp;uact=8&amp;ved=0ahUKEwiE9dOChLrMAhWqyIMKHauKB7wQjRwIBw&amp;url=http://www.maleenhancementspot.com/blog/several-reasons-that-male-enhancement-pills-are-right-for-you/&amp;bvm=bv.121070826,d.amc&amp;psig=AFQjCNGmRlnvtCuhMbMhY-VHuXzNKCYlXw&amp;ust=1462231679443294"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a/url?sa=i&amp;rct=j&amp;q=&amp;esrc=s&amp;source=images&amp;cd=&amp;cad=rja&amp;uact=8&amp;ved=0ahUKEwiE9dOChLrMAhWqyIMKHauKB7wQjRwIBw&amp;url=http://www.maleenhancementspot.com/blog/several-reasons-that-male-enhancement-pills-are-right-for-you/&amp;bvm=bv.121070826,d.amc&amp;psig=AFQjCNGmRlnvtCuhMbMhY-VHuXzNKCYlXw&amp;ust=1462231679443294"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a/url?sa=i&amp;rct=j&amp;q=&amp;esrc=s&amp;source=images&amp;cd=&amp;cad=rja&amp;uact=8&amp;ved=0ahUKEwiE9dOChLrMAhWqyIMKHauKB7wQjRwIBw&amp;url=http://www.maleenhancementspot.com/blog/several-reasons-that-male-enhancement-pills-are-right-for-you/&amp;bvm=bv.121070826,d.amc&amp;psig=AFQjCNGmRlnvtCuhMbMhY-VHuXzNKCYlXw&amp;ust=1462231679443294"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iE9dOChLrMAhWqyIMKHauKB7wQjRwIBw&amp;url=http://www.maleenhancementspot.com/blog/several-reasons-that-male-enhancement-pills-are-right-for-you/&amp;bvm=bv.121070826,d.amc&amp;psig=AFQjCNGmRlnvtCuhMbMhY-VHuXzNKCYlXw&amp;ust=146223167944329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iE9dOChLrMAhWqyIMKHauKB7wQjRwIBw&amp;url=http://www.maleenhancementspot.com/blog/several-reasons-that-male-enhancement-pills-are-right-for-you/&amp;bvm=bv.121070826,d.amc&amp;psig=AFQjCNGmRlnvtCuhMbMhY-VHuXzNKCYlXw&amp;ust=146223167944329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a/url?sa=i&amp;rct=j&amp;q=&amp;esrc=s&amp;source=images&amp;cd=&amp;cad=rja&amp;uact=8&amp;ved=0ahUKEwiE9dOChLrMAhWqyIMKHauKB7wQjRwIBw&amp;url=http://www.maleenhancementspot.com/blog/several-reasons-that-male-enhancement-pills-are-right-for-you/&amp;bvm=bv.121070826,d.amc&amp;psig=AFQjCNGmRlnvtCuhMbMhY-VHuXzNKCYlXw&amp;ust=1462231679443294"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a/url?sa=i&amp;rct=j&amp;q=&amp;esrc=s&amp;source=images&amp;cd=&amp;cad=rja&amp;uact=8&amp;ved=0ahUKEwiE9dOChLrMAhWqyIMKHauKB7wQjRwIBw&amp;url=http://www.maleenhancementspot.com/blog/several-reasons-that-male-enhancement-pills-are-right-for-you/&amp;bvm=bv.121070826,d.amc&amp;psig=AFQjCNGmRlnvtCuhMbMhY-VHuXzNKCYlXw&amp;ust=1462231679443294"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a/url?sa=i&amp;rct=j&amp;q=&amp;esrc=s&amp;source=images&amp;cd=&amp;cad=rja&amp;uact=8&amp;ved=0ahUKEwiE9dOChLrMAhWqyIMKHauKB7wQjRwIBw&amp;url=http://www.maleenhancementspot.com/blog/several-reasons-that-male-enhancement-pills-are-right-for-you/&amp;bvm=bv.121070826,d.amc&amp;psig=AFQjCNGmRlnvtCuhMbMhY-VHuXzNKCYlXw&amp;ust=1462231679443294"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a/url?sa=i&amp;rct=j&amp;q=&amp;esrc=s&amp;source=images&amp;cd=&amp;cad=rja&amp;uact=8&amp;ved=0ahUKEwiE9dOChLrMAhWqyIMKHauKB7wQjRwIBw&amp;url=http://www.maleenhancementspot.com/blog/several-reasons-that-male-enhancement-pills-are-right-for-you/&amp;bvm=bv.121070826,d.amc&amp;psig=AFQjCNGmRlnvtCuhMbMhY-VHuXzNKCYlXw&amp;ust=1462231679443294"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iE9dOChLrMAhWqyIMKHauKB7wQjRwIBw&amp;url=http://www.maleenhancementspot.com/blog/several-reasons-that-male-enhancement-pills-are-right-for-you/&amp;bvm=bv.121070826,d.amc&amp;psig=AFQjCNGmRlnvtCuhMbMhY-VHuXzNKCYlXw&amp;ust=1462231679443294"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iE9dOChLrMAhWqyIMKHauKB7wQjRwIBw&amp;url=http://www.maleenhancementspot.com/blog/several-reasons-that-male-enhancement-pills-are-right-for-you/&amp;bvm=bv.121070826,d.amc&amp;psig=AFQjCNGmRlnvtCuhMbMhY-VHuXzNKCYlXw&amp;ust=1462231679443294"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a/url?sa=i&amp;rct=j&amp;q=&amp;esrc=s&amp;source=images&amp;cd=&amp;cad=rja&amp;uact=8&amp;ved=0ahUKEwiE9dOChLrMAhWqyIMKHauKB7wQjRwIBw&amp;url=http://www.maleenhancementspot.com/blog/several-reasons-that-male-enhancement-pills-are-right-for-you/&amp;bvm=bv.121070826,d.amc&amp;psig=AFQjCNGmRlnvtCuhMbMhY-VHuXzNKCYlXw&amp;ust=1462231679443294"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iE9dOChLrMAhWqyIMKHauKB7wQjRwIBw&amp;url=http://www.maleenhancementspot.com/blog/several-reasons-that-male-enhancement-pills-are-right-for-you/&amp;bvm=bv.121070826,d.amc&amp;psig=AFQjCNGmRlnvtCuhMbMhY-VHuXzNKCYlXw&amp;ust=1462231679443294"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iE9dOChLrMAhWqyIMKHauKB7wQjRwIBw&amp;url=http://www.maleenhancementspot.com/blog/several-reasons-that-male-enhancement-pills-are-right-for-you/&amp;bvm=bv.121070826,d.amc&amp;psig=AFQjCNGmRlnvtCuhMbMhY-VHuXzNKCYlXw&amp;ust=146223167944329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iE9dOChLrMAhWqyIMKHauKB7wQjRwIBw&amp;url=http://www.maleenhancementspot.com/blog/several-reasons-that-male-enhancement-pills-are-right-for-you/&amp;bvm=bv.121070826,d.amc&amp;psig=AFQjCNGmRlnvtCuhMbMhY-VHuXzNKCYlXw&amp;ust=1462231679443294"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iE9dOChLrMAhWqyIMKHauKB7wQjRwIBw&amp;url=http://www.maleenhancementspot.com/blog/several-reasons-that-male-enhancement-pills-are-right-for-you/&amp;bvm=bv.121070826,d.amc&amp;psig=AFQjCNGmRlnvtCuhMbMhY-VHuXzNKCYlXw&amp;ust=1462231679443294"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iE9dOChLrMAhWqyIMKHauKB7wQjRwIBw&amp;url=http://www.maleenhancementspot.com/blog/several-reasons-that-male-enhancement-pills-are-right-for-you/&amp;bvm=bv.121070826,d.amc&amp;psig=AFQjCNGmRlnvtCuhMbMhY-VHuXzNKCYlXw&amp;ust=1462231679443294"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iE9dOChLrMAhWqyIMKHauKB7wQjRwIBw&amp;url=http://www.maleenhancementspot.com/blog/several-reasons-that-male-enhancement-pills-are-right-for-you/&amp;bvm=bv.121070826,d.amc&amp;psig=AFQjCNGmRlnvtCuhMbMhY-VHuXzNKCYlXw&amp;ust=146223167944329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a/url?sa=i&amp;rct=j&amp;q=&amp;esrc=s&amp;source=images&amp;cd=&amp;cad=rja&amp;uact=8&amp;ved=0ahUKEwiE9dOChLrMAhWqyIMKHauKB7wQjRwIBw&amp;url=http://www.maleenhancementspot.com/blog/several-reasons-that-male-enhancement-pills-are-right-for-you/&amp;bvm=bv.121070826,d.amc&amp;psig=AFQjCNGmRlnvtCuhMbMhY-VHuXzNKCYlXw&amp;ust=1462231679443294"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a/url?sa=i&amp;rct=j&amp;q=&amp;esrc=s&amp;source=images&amp;cd=&amp;cad=rja&amp;uact=8&amp;ved=0ahUKEwiE9dOChLrMAhWqyIMKHauKB7wQjRwIBw&amp;url=http://www.maleenhancementspot.com/blog/several-reasons-that-male-enhancement-pills-are-right-for-you/&amp;bvm=bv.121070826,d.amc&amp;psig=AFQjCNGmRlnvtCuhMbMhY-VHuXzNKCYlXw&amp;ust=1462231679443294"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a/url?sa=i&amp;rct=j&amp;q=&amp;esrc=s&amp;source=images&amp;cd=&amp;cad=rja&amp;uact=8&amp;ved=0ahUKEwiE9dOChLrMAhWqyIMKHauKB7wQjRwIBw&amp;url=http://www.maleenhancementspot.com/blog/several-reasons-that-male-enhancement-pills-are-right-for-you/&amp;bvm=bv.121070826,d.amc&amp;psig=AFQjCNGmRlnvtCuhMbMhY-VHuXzNKCYlXw&amp;ust=1462231679443294"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a/url?sa=i&amp;rct=j&amp;q=&amp;esrc=s&amp;source=images&amp;cd=&amp;cad=rja&amp;uact=8&amp;ved=0ahUKEwiE9dOChLrMAhWqyIMKHauKB7wQjRwIBw&amp;url=http://www.maleenhancementspot.com/blog/several-reasons-that-male-enhancement-pills-are-right-for-you/&amp;bvm=bv.121070826,d.amc&amp;psig=AFQjCNGmRlnvtCuhMbMhY-VHuXzNKCYlXw&amp;ust=1462231679443294"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a/url?sa=i&amp;rct=j&amp;q=&amp;esrc=s&amp;source=images&amp;cd=&amp;cad=rja&amp;uact=8&amp;ved=0ahUKEwiE9dOChLrMAhWqyIMKHauKB7wQjRwIBw&amp;url=http://www.maleenhancementspot.com/blog/several-reasons-that-male-enhancement-pills-are-right-for-you/&amp;bvm=bv.121070826,d.amc&amp;psig=AFQjCNGmRlnvtCuhMbMhY-VHuXzNKCYlXw&amp;ust=1462231679443294"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a/url?sa=i&amp;rct=j&amp;q=&amp;esrc=s&amp;source=images&amp;cd=&amp;cad=rja&amp;uact=8&amp;ved=0ahUKEwiE9dOChLrMAhWqyIMKHauKB7wQjRwIBw&amp;url=http://www.maleenhancementspot.com/blog/several-reasons-that-male-enhancement-pills-are-right-for-you/&amp;bvm=bv.121070826,d.amc&amp;psig=AFQjCNGmRlnvtCuhMbMhY-VHuXzNKCYlXw&amp;ust=1462231679443294"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hyperlink" Target="http://www.cumbria.nhs.uk/ProfessionalZone/MedicinesManagement/Guidelines/StopstartToolkit2011.pdf" TargetMode="External"/><Relationship Id="rId2" Type="http://schemas.openxmlformats.org/officeDocument/2006/relationships/hyperlink" Target="http://www.ngna.org/_resources/documentation/chapter/carolina_mountain/STARTandSTOPP.pdf"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canadiangeriatrics.ca/default/index.cfm/linkservid/86F27E6A-B4AE-C03B-7BC1839EF84D70A1/showMeta/0/" TargetMode="External"/><Relationship Id="rId2" Type="http://schemas.openxmlformats.org/officeDocument/2006/relationships/hyperlink" Target="http://guidelines.diabetes.ca/CDACPG_resources/Appendices/Appendix_7.pdf" TargetMode="External"/><Relationship Id="rId1" Type="http://schemas.openxmlformats.org/officeDocument/2006/relationships/slideLayout" Target="../slideLayouts/slideLayout2.xml"/><Relationship Id="rId4" Type="http://schemas.openxmlformats.org/officeDocument/2006/relationships/hyperlink" Target="http://www.canadiangeriatrics.ca/default/index.cfm/linkservid/86F27E6A-B4AE-C03B-7BC1839EF84D70A1/showMeta/0/" TargetMode="External"/></Relationships>
</file>

<file path=ppt/slides/_rels/slide52.xml.rels><?xml version="1.0" encoding="UTF-8" standalone="yes"?>
<Relationships xmlns="http://schemas.openxmlformats.org/package/2006/relationships"><Relationship Id="rId2" Type="http://schemas.openxmlformats.org/officeDocument/2006/relationships/hyperlink" Target="http://www.ncbi.nlm.nih.gov/pmc/articles/PMC3653016/"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a/url?sa=i&amp;rct=j&amp;q=&amp;esrc=s&amp;source=images&amp;cd=&amp;cad=rja&amp;uact=8&amp;ved=0ahUKEwiE9dOChLrMAhWqyIMKHauKB7wQjRwIBw&amp;url=http://www.maleenhancementspot.com/blog/several-reasons-that-male-enhancement-pills-are-right-for-you/&amp;bvm=bv.121070826,d.amc&amp;psig=AFQjCNGmRlnvtCuhMbMhY-VHuXzNKCYlXw&amp;ust=1462231679443294"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a/url?sa=i&amp;rct=j&amp;q=&amp;esrc=s&amp;source=images&amp;cd=&amp;cad=rja&amp;uact=8&amp;ved=0ahUKEwiE9dOChLrMAhWqyIMKHauKB7wQjRwIBw&amp;url=http://www.maleenhancementspot.com/blog/several-reasons-that-male-enhancement-pills-are-right-for-you/&amp;bvm=bv.121070826,d.amc&amp;psig=AFQjCNGmRlnvtCuhMbMhY-VHuXzNKCYlXw&amp;ust=1462231679443294"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iE9dOChLrMAhWqyIMKHauKB7wQjRwIBw&amp;url=http://www.maleenhancementspot.com/blog/several-reasons-that-male-enhancement-pills-are-right-for-you/&amp;bvm=bv.121070826,d.amc&amp;psig=AFQjCNGmRlnvtCuhMbMhY-VHuXzNKCYlXw&amp;ust=146223167944329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iE9dOChLrMAhWqyIMKHauKB7wQjRwIBw&amp;url=http://www.maleenhancementspot.com/blog/several-reasons-that-male-enhancement-pills-are-right-for-you/&amp;bvm=bv.121070826,d.amc&amp;psig=AFQjCNGmRlnvtCuhMbMhY-VHuXzNKCYlXw&amp;ust=146223167944329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s://medqpillbox.com/wp-content/uploads/2015/11/murse-senior-taking-pills.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054"/>
          <a:stretch/>
        </p:blipFill>
        <p:spPr bwMode="auto">
          <a:xfrm>
            <a:off x="1" y="1718096"/>
            <a:ext cx="9144000" cy="513990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319314" y="2656"/>
            <a:ext cx="8458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dirty="0" smtClean="0"/>
              <a:t>Sick Day Medications In the Elderly</a:t>
            </a:r>
            <a:endParaRPr lang="en-CA" dirty="0"/>
          </a:p>
        </p:txBody>
      </p:sp>
      <p:sp>
        <p:nvSpPr>
          <p:cNvPr id="8" name="Subtitle 2"/>
          <p:cNvSpPr txBox="1">
            <a:spLocks/>
          </p:cNvSpPr>
          <p:nvPr/>
        </p:nvSpPr>
        <p:spPr>
          <a:xfrm>
            <a:off x="1407886" y="1066800"/>
            <a:ext cx="64008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CA" dirty="0" smtClean="0">
                <a:solidFill>
                  <a:schemeClr val="tx2">
                    <a:lumMod val="50000"/>
                  </a:schemeClr>
                </a:solidFill>
              </a:rPr>
              <a:t>Dr. Debbie Norrie</a:t>
            </a:r>
            <a:endParaRPr lang="en-CA" dirty="0">
              <a:solidFill>
                <a:schemeClr val="tx2">
                  <a:lumMod val="50000"/>
                </a:schemeClr>
              </a:solidFill>
            </a:endParaRPr>
          </a:p>
        </p:txBody>
      </p:sp>
    </p:spTree>
    <p:extLst>
      <p:ext uri="{BB962C8B-B14F-4D97-AF65-F5344CB8AC3E}">
        <p14:creationId xmlns:p14="http://schemas.microsoft.com/office/powerpoint/2010/main" val="36985133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maleenhancementspot.com/wp-content/uploads/2012/12/Pills.jpg">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17000"/>
                    </a14:imgEffect>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18143" y="4568374"/>
            <a:ext cx="5029200" cy="231865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914400"/>
            <a:ext cx="8229600" cy="4525963"/>
          </a:xfrm>
        </p:spPr>
        <p:txBody>
          <a:bodyPr>
            <a:normAutofit fontScale="92500" lnSpcReduction="20000"/>
          </a:bodyPr>
          <a:lstStyle/>
          <a:p>
            <a:r>
              <a:rPr lang="en-CA" b="1" dirty="0"/>
              <a:t>Metabolism</a:t>
            </a:r>
            <a:r>
              <a:rPr lang="en-CA" dirty="0"/>
              <a:t> (liver: synthesizes proteins, substrates, enzymes and converts chemicals from one form to another, oxidation uses CYP 450 enzymes: many drug-drug interactions can occur, conversion of drugs to active form of the drug, if half life of drug is prolonged, potential for ADRs, if half life sped up, effectiveness reduces, hepatic blood flow reduced, drug introduced to liver </a:t>
            </a:r>
            <a:r>
              <a:rPr lang="en-CA" dirty="0" smtClean="0"/>
              <a:t>at a </a:t>
            </a:r>
            <a:r>
              <a:rPr lang="en-CA" dirty="0"/>
              <a:t>lower rate, liver mass and metabolic activity reduced, need to reduce doses of </a:t>
            </a:r>
            <a:r>
              <a:rPr lang="en-CA" dirty="0" smtClean="0"/>
              <a:t>hepatically </a:t>
            </a:r>
            <a:r>
              <a:rPr lang="en-CA" dirty="0"/>
              <a:t>cleared drugs in elderly</a:t>
            </a:r>
          </a:p>
          <a:p>
            <a:endParaRPr lang="en-CA" dirty="0"/>
          </a:p>
        </p:txBody>
      </p:sp>
      <p:sp>
        <p:nvSpPr>
          <p:cNvPr id="7" name="Title 1"/>
          <p:cNvSpPr>
            <a:spLocks noGrp="1"/>
          </p:cNvSpPr>
          <p:nvPr>
            <p:ph type="title"/>
          </p:nvPr>
        </p:nvSpPr>
        <p:spPr>
          <a:xfrm>
            <a:off x="457200" y="274638"/>
            <a:ext cx="8229600" cy="1143000"/>
          </a:xfrm>
        </p:spPr>
        <p:txBody>
          <a:bodyPr>
            <a:normAutofit fontScale="90000"/>
          </a:bodyPr>
          <a:lstStyle/>
          <a:p>
            <a:r>
              <a:rPr lang="en-CA" dirty="0" smtClean="0"/>
              <a:t>Pharmacokinetics</a:t>
            </a:r>
            <a:br>
              <a:rPr lang="en-CA" dirty="0" smtClean="0"/>
            </a:br>
            <a:endParaRPr lang="en-CA" dirty="0"/>
          </a:p>
        </p:txBody>
      </p:sp>
    </p:spTree>
    <p:extLst>
      <p:ext uri="{BB962C8B-B14F-4D97-AF65-F5344CB8AC3E}">
        <p14:creationId xmlns:p14="http://schemas.microsoft.com/office/powerpoint/2010/main" val="1688341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maleenhancementspot.com/wp-content/uploads/2012/12/Pills.jpg">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17000"/>
                    </a14:imgEffect>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18143" y="4568374"/>
            <a:ext cx="5029200" cy="231865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914400"/>
            <a:ext cx="8229600" cy="4525963"/>
          </a:xfrm>
        </p:spPr>
        <p:txBody>
          <a:bodyPr>
            <a:normAutofit fontScale="92500" lnSpcReduction="10000"/>
          </a:bodyPr>
          <a:lstStyle/>
          <a:p>
            <a:r>
              <a:rPr lang="en-CA" b="1" dirty="0" smtClean="0"/>
              <a:t>Elimination</a:t>
            </a:r>
            <a:r>
              <a:rPr lang="en-CA" dirty="0" smtClean="0"/>
              <a:t> </a:t>
            </a:r>
            <a:r>
              <a:rPr lang="en-CA" dirty="0"/>
              <a:t>(kidney:  as renal function decreases, half life of drug increases, reduction in blood flow to kidneys, decrease kidney mass, reduction in size and number of functional nephrons, eGFR is a calculated estimation of renal function, but in elderly a low serum creatinine may not be indicative of normal renal function but rather a reduction in muscle mass, also amputations, ms wasting, malnutrition, may need a 24 hour urine </a:t>
            </a:r>
            <a:r>
              <a:rPr lang="en-CA" dirty="0" smtClean="0"/>
              <a:t>creatinine)</a:t>
            </a:r>
            <a:endParaRPr lang="en-CA" dirty="0"/>
          </a:p>
          <a:p>
            <a:endParaRPr lang="en-CA" dirty="0"/>
          </a:p>
        </p:txBody>
      </p:sp>
      <p:sp>
        <p:nvSpPr>
          <p:cNvPr id="7" name="Title 1"/>
          <p:cNvSpPr>
            <a:spLocks noGrp="1"/>
          </p:cNvSpPr>
          <p:nvPr>
            <p:ph type="title"/>
          </p:nvPr>
        </p:nvSpPr>
        <p:spPr>
          <a:xfrm>
            <a:off x="457200" y="274638"/>
            <a:ext cx="8229600" cy="1143000"/>
          </a:xfrm>
        </p:spPr>
        <p:txBody>
          <a:bodyPr>
            <a:normAutofit fontScale="90000"/>
          </a:bodyPr>
          <a:lstStyle/>
          <a:p>
            <a:r>
              <a:rPr lang="en-CA" dirty="0" smtClean="0"/>
              <a:t>Pharmacokinetics</a:t>
            </a:r>
            <a:br>
              <a:rPr lang="en-CA" dirty="0" smtClean="0"/>
            </a:br>
            <a:endParaRPr lang="en-CA" dirty="0"/>
          </a:p>
        </p:txBody>
      </p:sp>
    </p:spTree>
    <p:extLst>
      <p:ext uri="{BB962C8B-B14F-4D97-AF65-F5344CB8AC3E}">
        <p14:creationId xmlns:p14="http://schemas.microsoft.com/office/powerpoint/2010/main" val="2547749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maleenhancementspot.com/wp-content/uploads/2012/12/Pills.jpg">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17000"/>
                    </a14:imgEffect>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18143" y="4568374"/>
            <a:ext cx="5029200" cy="23186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CA" dirty="0" smtClean="0"/>
              <a:t>Pharmacodynamics</a:t>
            </a:r>
            <a:br>
              <a:rPr lang="en-CA" dirty="0" smtClean="0"/>
            </a:br>
            <a:endParaRPr lang="en-CA" dirty="0"/>
          </a:p>
        </p:txBody>
      </p:sp>
      <p:sp>
        <p:nvSpPr>
          <p:cNvPr id="3" name="Content Placeholder 2"/>
          <p:cNvSpPr>
            <a:spLocks noGrp="1"/>
          </p:cNvSpPr>
          <p:nvPr>
            <p:ph idx="1"/>
          </p:nvPr>
        </p:nvSpPr>
        <p:spPr>
          <a:xfrm>
            <a:off x="457200" y="838200"/>
            <a:ext cx="8458200" cy="4525963"/>
          </a:xfrm>
        </p:spPr>
        <p:txBody>
          <a:bodyPr>
            <a:normAutofit fontScale="92500" lnSpcReduction="20000"/>
          </a:bodyPr>
          <a:lstStyle/>
          <a:p>
            <a:r>
              <a:rPr lang="en-CA" dirty="0" smtClean="0"/>
              <a:t>Aging may increase or decrease the number of receptor sites or the affinity of receptors for a drug (i.e. Beta blockers)</a:t>
            </a:r>
          </a:p>
          <a:p>
            <a:r>
              <a:rPr lang="en-CA" dirty="0" smtClean="0"/>
              <a:t>Especially significant in cardiac drugs or CNS drugs</a:t>
            </a:r>
          </a:p>
          <a:p>
            <a:r>
              <a:rPr lang="en-CA" dirty="0" smtClean="0"/>
              <a:t>Anticholinergics may cause urinary retention which is a problem with co-morbidity of BPH</a:t>
            </a:r>
          </a:p>
          <a:p>
            <a:r>
              <a:rPr lang="en-CA" dirty="0" smtClean="0"/>
              <a:t>Elderly patients are more prone to CNS ADRs: dizziness, sedation, seizures and confusion</a:t>
            </a:r>
          </a:p>
          <a:p>
            <a:r>
              <a:rPr lang="en-CA" dirty="0" smtClean="0"/>
              <a:t>Elderly patients more vulnerable to renal toxicity with decreased renal mass and function</a:t>
            </a:r>
            <a:endParaRPr lang="en-CA" dirty="0"/>
          </a:p>
        </p:txBody>
      </p:sp>
    </p:spTree>
    <p:extLst>
      <p:ext uri="{BB962C8B-B14F-4D97-AF65-F5344CB8AC3E}">
        <p14:creationId xmlns:p14="http://schemas.microsoft.com/office/powerpoint/2010/main" val="28708170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maleenhancementspot.com/wp-content/uploads/2012/12/Pills.jpg">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17000"/>
                    </a14:imgEffect>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18143" y="4568374"/>
            <a:ext cx="5029200" cy="23186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Sick Days</a:t>
            </a:r>
            <a:endParaRPr lang="en-CA" dirty="0"/>
          </a:p>
        </p:txBody>
      </p:sp>
      <p:sp>
        <p:nvSpPr>
          <p:cNvPr id="3" name="Content Placeholder 2"/>
          <p:cNvSpPr>
            <a:spLocks noGrp="1"/>
          </p:cNvSpPr>
          <p:nvPr>
            <p:ph idx="1"/>
          </p:nvPr>
        </p:nvSpPr>
        <p:spPr>
          <a:xfrm>
            <a:off x="457200" y="1205367"/>
            <a:ext cx="8229600" cy="4525963"/>
          </a:xfrm>
        </p:spPr>
        <p:txBody>
          <a:bodyPr/>
          <a:lstStyle/>
          <a:p>
            <a:pPr marL="0" indent="0">
              <a:buNone/>
            </a:pPr>
            <a:r>
              <a:rPr lang="en-CA" b="1" dirty="0" smtClean="0"/>
              <a:t>Definition:</a:t>
            </a:r>
          </a:p>
          <a:p>
            <a:endParaRPr lang="en-CA" dirty="0" smtClean="0"/>
          </a:p>
          <a:p>
            <a:r>
              <a:rPr lang="en-CA" dirty="0" smtClean="0"/>
              <a:t>Any time the patient has been sick or had a fever for 2 days and is not getting better</a:t>
            </a:r>
          </a:p>
          <a:p>
            <a:endParaRPr lang="en-CA" dirty="0" smtClean="0"/>
          </a:p>
          <a:p>
            <a:r>
              <a:rPr lang="en-CA" dirty="0" smtClean="0"/>
              <a:t>Vomiting or diarrhea for more than 6 hours</a:t>
            </a:r>
            <a:endParaRPr lang="en-CA" dirty="0"/>
          </a:p>
        </p:txBody>
      </p:sp>
    </p:spTree>
    <p:extLst>
      <p:ext uri="{BB962C8B-B14F-4D97-AF65-F5344CB8AC3E}">
        <p14:creationId xmlns:p14="http://schemas.microsoft.com/office/powerpoint/2010/main" val="30749791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maleenhancementspot.com/wp-content/uploads/2012/12/Pills.jpg">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17000"/>
                    </a14:imgEffect>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18143" y="4568374"/>
            <a:ext cx="5029200" cy="23186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CA" dirty="0" smtClean="0"/>
              <a:t>Canadian Diabetes Association</a:t>
            </a:r>
            <a:br>
              <a:rPr lang="en-CA" dirty="0" smtClean="0"/>
            </a:br>
            <a:r>
              <a:rPr lang="en-CA" dirty="0" smtClean="0"/>
              <a:t>Sick Day Medication list</a:t>
            </a:r>
            <a:endParaRPr lang="en-CA" dirty="0"/>
          </a:p>
        </p:txBody>
      </p:sp>
      <p:sp>
        <p:nvSpPr>
          <p:cNvPr id="3" name="Content Placeholder 2"/>
          <p:cNvSpPr>
            <a:spLocks noGrp="1"/>
          </p:cNvSpPr>
          <p:nvPr>
            <p:ph idx="1"/>
          </p:nvPr>
        </p:nvSpPr>
        <p:spPr>
          <a:xfrm>
            <a:off x="457200" y="1447800"/>
            <a:ext cx="8229600" cy="4525963"/>
          </a:xfrm>
        </p:spPr>
        <p:txBody>
          <a:bodyPr>
            <a:normAutofit/>
          </a:bodyPr>
          <a:lstStyle/>
          <a:p>
            <a:pPr>
              <a:spcBef>
                <a:spcPts val="0"/>
              </a:spcBef>
            </a:pPr>
            <a:r>
              <a:rPr lang="en-CA" dirty="0" smtClean="0"/>
              <a:t>Illness which results in decreased fluid balance (decreased intake, vomiting, diarrhea)</a:t>
            </a:r>
            <a:br>
              <a:rPr lang="en-CA" dirty="0" smtClean="0"/>
            </a:br>
            <a:endParaRPr lang="en-CA" dirty="0"/>
          </a:p>
          <a:p>
            <a:pPr>
              <a:spcBef>
                <a:spcPts val="0"/>
              </a:spcBef>
            </a:pPr>
            <a:r>
              <a:rPr lang="en-CA" dirty="0" smtClean="0"/>
              <a:t>Increase risk for decline in kidney function</a:t>
            </a:r>
            <a:br>
              <a:rPr lang="en-CA" dirty="0" smtClean="0"/>
            </a:br>
            <a:endParaRPr lang="en-CA" dirty="0" smtClean="0"/>
          </a:p>
          <a:p>
            <a:r>
              <a:rPr lang="en-CA" dirty="0" smtClean="0"/>
              <a:t>Reduced clearance and increased risk for adverse effects</a:t>
            </a:r>
          </a:p>
        </p:txBody>
      </p:sp>
    </p:spTree>
    <p:extLst>
      <p:ext uri="{BB962C8B-B14F-4D97-AF65-F5344CB8AC3E}">
        <p14:creationId xmlns:p14="http://schemas.microsoft.com/office/powerpoint/2010/main" val="34601962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maleenhancementspot.com/wp-content/uploads/2012/12/Pills.jpg">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17000"/>
                    </a14:imgEffect>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18143" y="4568374"/>
            <a:ext cx="5029200" cy="23186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CA" dirty="0" smtClean="0"/>
              <a:t>Mnemonic for Medications </a:t>
            </a:r>
            <a:br>
              <a:rPr lang="en-CA" dirty="0" smtClean="0"/>
            </a:br>
            <a:r>
              <a:rPr lang="en-CA" dirty="0" smtClean="0"/>
              <a:t>to </a:t>
            </a:r>
            <a:r>
              <a:rPr lang="en-CA" dirty="0"/>
              <a:t>H</a:t>
            </a:r>
            <a:r>
              <a:rPr lang="en-CA" dirty="0" smtClean="0"/>
              <a:t>old on Sick Days</a:t>
            </a:r>
            <a:endParaRPr lang="en-CA" dirty="0"/>
          </a:p>
        </p:txBody>
      </p:sp>
      <p:sp>
        <p:nvSpPr>
          <p:cNvPr id="3" name="Content Placeholder 2"/>
          <p:cNvSpPr>
            <a:spLocks noGrp="1"/>
          </p:cNvSpPr>
          <p:nvPr>
            <p:ph idx="1"/>
          </p:nvPr>
        </p:nvSpPr>
        <p:spPr>
          <a:xfrm>
            <a:off x="457200" y="1447800"/>
            <a:ext cx="8229600" cy="4525963"/>
          </a:xfrm>
        </p:spPr>
        <p:txBody>
          <a:bodyPr/>
          <a:lstStyle/>
          <a:p>
            <a:r>
              <a:rPr lang="en-CA" b="1" dirty="0"/>
              <a:t>S</a:t>
            </a:r>
            <a:r>
              <a:rPr lang="en-CA" dirty="0"/>
              <a:t>   Sulfonylureas</a:t>
            </a:r>
          </a:p>
          <a:p>
            <a:r>
              <a:rPr lang="en-CA" b="1" dirty="0"/>
              <a:t>A</a:t>
            </a:r>
            <a:r>
              <a:rPr lang="en-CA" dirty="0"/>
              <a:t>   ACE-inhibitors</a:t>
            </a:r>
          </a:p>
          <a:p>
            <a:r>
              <a:rPr lang="en-CA" b="1" dirty="0"/>
              <a:t>D</a:t>
            </a:r>
            <a:r>
              <a:rPr lang="en-CA" dirty="0"/>
              <a:t>   Diuretics, </a:t>
            </a:r>
            <a:r>
              <a:rPr lang="en-CA" dirty="0" smtClean="0"/>
              <a:t>Direct </a:t>
            </a:r>
            <a:r>
              <a:rPr lang="en-CA" dirty="0"/>
              <a:t>renin inhibitors</a:t>
            </a:r>
          </a:p>
          <a:p>
            <a:r>
              <a:rPr lang="en-CA" b="1" dirty="0"/>
              <a:t>M</a:t>
            </a:r>
            <a:r>
              <a:rPr lang="en-CA" dirty="0"/>
              <a:t>   Metformin</a:t>
            </a:r>
          </a:p>
          <a:p>
            <a:r>
              <a:rPr lang="en-CA" b="1" dirty="0"/>
              <a:t>A</a:t>
            </a:r>
            <a:r>
              <a:rPr lang="en-CA" dirty="0"/>
              <a:t>   Angiotensin receptor blockers</a:t>
            </a:r>
          </a:p>
          <a:p>
            <a:r>
              <a:rPr lang="en-CA" b="1" dirty="0"/>
              <a:t>N</a:t>
            </a:r>
            <a:r>
              <a:rPr lang="en-CA" dirty="0"/>
              <a:t>   NSAIDS</a:t>
            </a:r>
          </a:p>
          <a:p>
            <a:endParaRPr lang="en-CA" dirty="0"/>
          </a:p>
        </p:txBody>
      </p:sp>
    </p:spTree>
    <p:extLst>
      <p:ext uri="{BB962C8B-B14F-4D97-AF65-F5344CB8AC3E}">
        <p14:creationId xmlns:p14="http://schemas.microsoft.com/office/powerpoint/2010/main" val="26838134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Newer Oral Anti-hyperglycemics</a:t>
            </a:r>
            <a:endParaRPr lang="en-CA" dirty="0"/>
          </a:p>
        </p:txBody>
      </p:sp>
      <p:pic>
        <p:nvPicPr>
          <p:cNvPr id="1029"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75313" y="2057400"/>
            <a:ext cx="6901268"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descr="https://upload.wikimedia.org/wikipedia/commons/thumb/6/64/Incretins_and_DPP_4_inhibitors.svg/522px-Incretins_and_DPP_4_inhibitors.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492" y="1981200"/>
            <a:ext cx="7142308"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83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maleenhancementspot.com/wp-content/uploads/2012/12/Pills.jpg">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17000"/>
                    </a14:imgEffect>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18143" y="4568374"/>
            <a:ext cx="5029200" cy="23186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52400"/>
            <a:ext cx="8229600" cy="1143000"/>
          </a:xfrm>
        </p:spPr>
        <p:txBody>
          <a:bodyPr/>
          <a:lstStyle/>
          <a:p>
            <a:r>
              <a:rPr lang="en-CA" dirty="0" smtClean="0"/>
              <a:t>Incretin-mechanism Drugs</a:t>
            </a:r>
            <a:endParaRPr lang="en-CA" dirty="0"/>
          </a:p>
        </p:txBody>
      </p:sp>
      <p:sp>
        <p:nvSpPr>
          <p:cNvPr id="3" name="Content Placeholder 2"/>
          <p:cNvSpPr>
            <a:spLocks noGrp="1"/>
          </p:cNvSpPr>
          <p:nvPr>
            <p:ph idx="1"/>
          </p:nvPr>
        </p:nvSpPr>
        <p:spPr>
          <a:xfrm>
            <a:off x="457200" y="1112837"/>
            <a:ext cx="8229600" cy="4525963"/>
          </a:xfrm>
          <a:solidFill>
            <a:srgbClr val="FFFFFF">
              <a:alpha val="50196"/>
            </a:srgbClr>
          </a:solidFill>
        </p:spPr>
        <p:txBody>
          <a:bodyPr>
            <a:normAutofit fontScale="92500" lnSpcReduction="10000"/>
          </a:bodyPr>
          <a:lstStyle/>
          <a:p>
            <a:pPr marL="0" indent="0">
              <a:buNone/>
            </a:pPr>
            <a:r>
              <a:rPr lang="en-CA" b="1" dirty="0" smtClean="0"/>
              <a:t>DPP-4 inhibitors</a:t>
            </a:r>
          </a:p>
          <a:p>
            <a:r>
              <a:rPr lang="en-CA" i="1" dirty="0" smtClean="0"/>
              <a:t>onglyza, trajenta, januvia</a:t>
            </a:r>
          </a:p>
          <a:p>
            <a:r>
              <a:rPr lang="en-CA" dirty="0" smtClean="0"/>
              <a:t>can be used in renal impairment but is dose adjusted with Cr Cl &lt;50 (for januvia and onglyza)</a:t>
            </a:r>
            <a:endParaRPr lang="en-CA" dirty="0"/>
          </a:p>
          <a:p>
            <a:pPr marL="0" indent="0">
              <a:buNone/>
            </a:pPr>
            <a:r>
              <a:rPr lang="en-CA" b="1" dirty="0" smtClean="0"/>
              <a:t>GLP-1 receptor agonists</a:t>
            </a:r>
          </a:p>
          <a:p>
            <a:r>
              <a:rPr lang="en-CA" i="1" dirty="0" smtClean="0"/>
              <a:t>victoza</a:t>
            </a:r>
          </a:p>
          <a:p>
            <a:r>
              <a:rPr lang="en-CA" dirty="0" smtClean="0"/>
              <a:t>Contra-indicated in moderate to severe renal impairment, may cause renal impairment requiring dialysis when patient dehydrated </a:t>
            </a:r>
            <a:endParaRPr lang="en-CA" dirty="0"/>
          </a:p>
        </p:txBody>
      </p:sp>
    </p:spTree>
    <p:extLst>
      <p:ext uri="{BB962C8B-B14F-4D97-AF65-F5344CB8AC3E}">
        <p14:creationId xmlns:p14="http://schemas.microsoft.com/office/powerpoint/2010/main" val="6678540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SGLT2 Inhibitors</a:t>
            </a:r>
            <a:br>
              <a:rPr lang="en-CA" dirty="0" smtClean="0"/>
            </a:br>
            <a:r>
              <a:rPr lang="en-CA" dirty="0" smtClean="0"/>
              <a:t>(forxiga, invokana, jardiance)</a:t>
            </a:r>
            <a:endParaRPr lang="en-CA"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23009"/>
            <a:ext cx="8229600" cy="4112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SGLT2-1HI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23009"/>
            <a:ext cx="8482993" cy="4120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1007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maleenhancementspot.com/wp-content/uploads/2012/12/Pills.jpg">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17000"/>
                    </a14:imgEffect>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18143" y="4568374"/>
            <a:ext cx="5029200" cy="23186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32657"/>
            <a:ext cx="8229600" cy="1143000"/>
          </a:xfrm>
        </p:spPr>
        <p:txBody>
          <a:bodyPr/>
          <a:lstStyle/>
          <a:p>
            <a:r>
              <a:rPr lang="en-CA" dirty="0" smtClean="0"/>
              <a:t>SGL2 Inhibitors</a:t>
            </a:r>
            <a:endParaRPr lang="en-CA" dirty="0"/>
          </a:p>
        </p:txBody>
      </p:sp>
      <p:sp>
        <p:nvSpPr>
          <p:cNvPr id="3" name="Content Placeholder 2"/>
          <p:cNvSpPr>
            <a:spLocks noGrp="1"/>
          </p:cNvSpPr>
          <p:nvPr>
            <p:ph idx="1"/>
          </p:nvPr>
        </p:nvSpPr>
        <p:spPr>
          <a:xfrm>
            <a:off x="457200" y="1066800"/>
            <a:ext cx="8229600" cy="4876800"/>
          </a:xfrm>
          <a:solidFill>
            <a:srgbClr val="FFFFFF">
              <a:alpha val="54902"/>
            </a:srgbClr>
          </a:solidFill>
        </p:spPr>
        <p:txBody>
          <a:bodyPr>
            <a:normAutofit lnSpcReduction="10000"/>
          </a:bodyPr>
          <a:lstStyle/>
          <a:p>
            <a:r>
              <a:rPr lang="en-CA" dirty="0" smtClean="0"/>
              <a:t>Block resorption of glucose at the proximal tubule</a:t>
            </a:r>
          </a:p>
          <a:p>
            <a:r>
              <a:rPr lang="en-CA" dirty="0" smtClean="0"/>
              <a:t>Work better when kidney function is normal, dependent on flow through the tubule</a:t>
            </a:r>
          </a:p>
          <a:p>
            <a:r>
              <a:rPr lang="en-CA" dirty="0" smtClean="0"/>
              <a:t>Decreased effect in dehydration, risk of renal impairment</a:t>
            </a:r>
          </a:p>
          <a:p>
            <a:pPr lvl="2"/>
            <a:r>
              <a:rPr lang="en-CA" sz="3200" i="1" dirty="0" smtClean="0"/>
              <a:t>Forxiga</a:t>
            </a:r>
            <a:r>
              <a:rPr lang="en-CA" sz="3200" dirty="0" smtClean="0"/>
              <a:t> (Cr Cl &gt;60)</a:t>
            </a:r>
          </a:p>
          <a:p>
            <a:pPr lvl="2"/>
            <a:r>
              <a:rPr lang="en-CA" sz="3200" i="1" dirty="0" smtClean="0"/>
              <a:t>Invokana</a:t>
            </a:r>
            <a:r>
              <a:rPr lang="en-CA" sz="3200" dirty="0" smtClean="0"/>
              <a:t> (Cr Cl&gt;45, dose adjust 45-60)</a:t>
            </a:r>
          </a:p>
          <a:p>
            <a:pPr lvl="2"/>
            <a:r>
              <a:rPr lang="en-CA" sz="3200" i="1" dirty="0" smtClean="0"/>
              <a:t>Jardiance</a:t>
            </a:r>
            <a:r>
              <a:rPr lang="en-CA" sz="3200" dirty="0" smtClean="0"/>
              <a:t> (Cr Cl&gt;45)</a:t>
            </a:r>
          </a:p>
          <a:p>
            <a:endParaRPr lang="en-CA" dirty="0"/>
          </a:p>
        </p:txBody>
      </p:sp>
    </p:spTree>
    <p:extLst>
      <p:ext uri="{BB962C8B-B14F-4D97-AF65-F5344CB8AC3E}">
        <p14:creationId xmlns:p14="http://schemas.microsoft.com/office/powerpoint/2010/main" val="24815134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maleenhancementspot.com/wp-content/uploads/2012/12/Pills.jpg">
            <a:hlinkClick r:id="rId3"/>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17000"/>
                    </a14:imgEffect>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18143" y="4568374"/>
            <a:ext cx="5029200" cy="23186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CA" dirty="0" smtClean="0"/>
              <a:t>Faculty/Presenter Disclosure</a:t>
            </a:r>
            <a:endParaRPr lang="en-CA" dirty="0"/>
          </a:p>
        </p:txBody>
      </p:sp>
      <p:sp>
        <p:nvSpPr>
          <p:cNvPr id="3" name="Content Placeholder 2"/>
          <p:cNvSpPr>
            <a:spLocks noGrp="1"/>
          </p:cNvSpPr>
          <p:nvPr>
            <p:ph idx="1"/>
          </p:nvPr>
        </p:nvSpPr>
        <p:spPr>
          <a:xfrm>
            <a:off x="457200" y="1600200"/>
            <a:ext cx="8382000" cy="4525963"/>
          </a:xfrm>
        </p:spPr>
        <p:txBody>
          <a:bodyPr>
            <a:normAutofit/>
          </a:bodyPr>
          <a:lstStyle/>
          <a:p>
            <a:r>
              <a:rPr lang="en-CA" dirty="0" smtClean="0"/>
              <a:t>Presenter: Dr. Debbie Norrie</a:t>
            </a:r>
          </a:p>
          <a:p>
            <a:r>
              <a:rPr lang="en-CA" dirty="0" smtClean="0"/>
              <a:t>Relationships with commercial interests:  None</a:t>
            </a:r>
            <a:endParaRPr lang="en-CA" dirty="0"/>
          </a:p>
          <a:p>
            <a:pPr marL="0" indent="0">
              <a:buNone/>
            </a:pPr>
            <a:endParaRPr lang="en-CA" sz="2400" dirty="0" smtClean="0">
              <a:solidFill>
                <a:srgbClr val="FF0000"/>
              </a:solidFill>
            </a:endParaRPr>
          </a:p>
          <a:p>
            <a:pPr marL="0" indent="0">
              <a:buNone/>
            </a:pPr>
            <a:endParaRPr lang="en-CA" sz="2400" dirty="0" smtClean="0"/>
          </a:p>
        </p:txBody>
      </p:sp>
    </p:spTree>
    <p:extLst>
      <p:ext uri="{BB962C8B-B14F-4D97-AF65-F5344CB8AC3E}">
        <p14:creationId xmlns:p14="http://schemas.microsoft.com/office/powerpoint/2010/main" val="14085035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maleenhancementspot.com/wp-content/uploads/2012/12/Pills.jpg">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17000"/>
                    </a14:imgEffect>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18143" y="4568374"/>
            <a:ext cx="5029200" cy="23186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CA" dirty="0" smtClean="0"/>
              <a:t>Withdrawal of Medications </a:t>
            </a:r>
            <a:br>
              <a:rPr lang="en-CA" dirty="0" smtClean="0"/>
            </a:br>
            <a:r>
              <a:rPr lang="en-CA" dirty="0" smtClean="0"/>
              <a:t>in the Elderly</a:t>
            </a:r>
            <a:endParaRPr lang="en-CA" dirty="0"/>
          </a:p>
        </p:txBody>
      </p:sp>
      <p:sp>
        <p:nvSpPr>
          <p:cNvPr id="3" name="Content Placeholder 2"/>
          <p:cNvSpPr>
            <a:spLocks noGrp="1"/>
          </p:cNvSpPr>
          <p:nvPr>
            <p:ph idx="1"/>
          </p:nvPr>
        </p:nvSpPr>
        <p:spPr/>
        <p:txBody>
          <a:bodyPr/>
          <a:lstStyle/>
          <a:p>
            <a:pPr marL="0" indent="0">
              <a:buNone/>
            </a:pPr>
            <a:r>
              <a:rPr lang="en-CA" b="1" dirty="0" smtClean="0"/>
              <a:t>Context</a:t>
            </a:r>
            <a:r>
              <a:rPr lang="en-CA" dirty="0" smtClean="0"/>
              <a:t>: </a:t>
            </a:r>
          </a:p>
          <a:p>
            <a:r>
              <a:rPr lang="en-CA" dirty="0" smtClean="0"/>
              <a:t>Many of my patients in outpatient practice are becoming the oldest old (age 85 yrs.+)</a:t>
            </a:r>
          </a:p>
          <a:p>
            <a:endParaRPr lang="en-CA" dirty="0" smtClean="0"/>
          </a:p>
          <a:p>
            <a:r>
              <a:rPr lang="en-CA" dirty="0" smtClean="0"/>
              <a:t>I cover a floor of 32 patients in a LTC facility and many of these are frail elderly</a:t>
            </a:r>
            <a:endParaRPr lang="en-CA" dirty="0"/>
          </a:p>
        </p:txBody>
      </p:sp>
    </p:spTree>
    <p:extLst>
      <p:ext uri="{BB962C8B-B14F-4D97-AF65-F5344CB8AC3E}">
        <p14:creationId xmlns:p14="http://schemas.microsoft.com/office/powerpoint/2010/main" val="12073975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maleenhancementspot.com/wp-content/uploads/2012/12/Pills.jpg">
            <a:hlinkClick r:id="rId3"/>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17000"/>
                    </a14:imgEffect>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18143" y="4568374"/>
            <a:ext cx="5029200" cy="23186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CA" b="1" dirty="0" smtClean="0"/>
              <a:t>Withdrawal of medications in elderly</a:t>
            </a:r>
            <a:endParaRPr lang="en-CA" b="1" dirty="0"/>
          </a:p>
        </p:txBody>
      </p:sp>
      <p:sp>
        <p:nvSpPr>
          <p:cNvPr id="3" name="Content Placeholder 2"/>
          <p:cNvSpPr>
            <a:spLocks noGrp="1"/>
          </p:cNvSpPr>
          <p:nvPr>
            <p:ph idx="1"/>
          </p:nvPr>
        </p:nvSpPr>
        <p:spPr>
          <a:solidFill>
            <a:srgbClr val="FFFFFF">
              <a:alpha val="60000"/>
            </a:srgbClr>
          </a:solidFill>
        </p:spPr>
        <p:txBody>
          <a:bodyPr>
            <a:normAutofit fontScale="92500"/>
          </a:bodyPr>
          <a:lstStyle/>
          <a:p>
            <a:pPr marL="0" indent="0">
              <a:buNone/>
            </a:pPr>
            <a:r>
              <a:rPr lang="en-CA" sz="3600" b="1" dirty="0" smtClean="0"/>
              <a:t>Considerations</a:t>
            </a:r>
            <a:r>
              <a:rPr lang="en-CA" dirty="0" smtClean="0"/>
              <a:t>:</a:t>
            </a:r>
          </a:p>
          <a:p>
            <a:r>
              <a:rPr lang="en-CA" dirty="0" smtClean="0"/>
              <a:t>Medications have often lost indication for use</a:t>
            </a:r>
          </a:p>
          <a:p>
            <a:r>
              <a:rPr lang="en-CA" dirty="0" smtClean="0"/>
              <a:t>Not studied in age group due to comorbidities or use of other drugs which cannot be stopped</a:t>
            </a:r>
          </a:p>
          <a:p>
            <a:r>
              <a:rPr lang="en-CA" dirty="0" smtClean="0"/>
              <a:t>Adverse Drug Reactions (ADR)</a:t>
            </a:r>
          </a:p>
          <a:p>
            <a:r>
              <a:rPr lang="en-CA" dirty="0" smtClean="0"/>
              <a:t>Drug-Drug Interactions</a:t>
            </a:r>
          </a:p>
          <a:p>
            <a:r>
              <a:rPr lang="en-CA" dirty="0" smtClean="0"/>
              <a:t>Drug-Disease Interactions</a:t>
            </a:r>
          </a:p>
          <a:p>
            <a:r>
              <a:rPr lang="en-CA" dirty="0" smtClean="0"/>
              <a:t>Compliance</a:t>
            </a:r>
            <a:endParaRPr lang="en-CA" dirty="0"/>
          </a:p>
        </p:txBody>
      </p:sp>
    </p:spTree>
    <p:extLst>
      <p:ext uri="{BB962C8B-B14F-4D97-AF65-F5344CB8AC3E}">
        <p14:creationId xmlns:p14="http://schemas.microsoft.com/office/powerpoint/2010/main" val="10548707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maleenhancementspot.com/wp-content/uploads/2012/12/Pills.jpg">
            <a:hlinkClick r:id="rId3"/>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17000"/>
                    </a14:imgEffect>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18143" y="4568374"/>
            <a:ext cx="5029200" cy="23186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CA" b="1" dirty="0" smtClean="0"/>
              <a:t>Withdrawal considerations </a:t>
            </a:r>
            <a:r>
              <a:rPr lang="en-CA" dirty="0" smtClean="0"/>
              <a:t>(cont’d)</a:t>
            </a:r>
            <a:endParaRPr lang="en-CA" dirty="0"/>
          </a:p>
        </p:txBody>
      </p:sp>
      <p:sp>
        <p:nvSpPr>
          <p:cNvPr id="3" name="Content Placeholder 2"/>
          <p:cNvSpPr>
            <a:spLocks noGrp="1"/>
          </p:cNvSpPr>
          <p:nvPr>
            <p:ph idx="1"/>
          </p:nvPr>
        </p:nvSpPr>
        <p:spPr>
          <a:xfrm>
            <a:off x="457200" y="1295400"/>
            <a:ext cx="8229600" cy="4525963"/>
          </a:xfrm>
          <a:noFill/>
        </p:spPr>
        <p:txBody>
          <a:bodyPr>
            <a:normAutofit/>
          </a:bodyPr>
          <a:lstStyle/>
          <a:p>
            <a:r>
              <a:rPr lang="en-CA" dirty="0" smtClean="0"/>
              <a:t>Pts age 60-79 fill an average of 35 prescriptions per year</a:t>
            </a:r>
          </a:p>
          <a:p>
            <a:r>
              <a:rPr lang="en-CA" dirty="0" smtClean="0"/>
              <a:t>Pts over age 80 fill an average of 74 prescriptions per year  (Canada 2002)</a:t>
            </a:r>
          </a:p>
          <a:p>
            <a:r>
              <a:rPr lang="en-CA" dirty="0" smtClean="0"/>
              <a:t>Dosage and duration may be inappropriate</a:t>
            </a:r>
          </a:p>
          <a:p>
            <a:r>
              <a:rPr lang="en-CA" dirty="0" smtClean="0"/>
              <a:t>Medication errors  occur at transitions in care (hospital to home, home to LTC)</a:t>
            </a:r>
            <a:endParaRPr lang="en-CA" dirty="0"/>
          </a:p>
        </p:txBody>
      </p:sp>
    </p:spTree>
    <p:extLst>
      <p:ext uri="{BB962C8B-B14F-4D97-AF65-F5344CB8AC3E}">
        <p14:creationId xmlns:p14="http://schemas.microsoft.com/office/powerpoint/2010/main" val="30472777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maleenhancementspot.com/wp-content/uploads/2012/12/Pills.jpg">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17000"/>
                    </a14:imgEffect>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18143" y="4568374"/>
            <a:ext cx="5029200" cy="23186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52400"/>
            <a:ext cx="8229600" cy="1143000"/>
          </a:xfrm>
        </p:spPr>
        <p:txBody>
          <a:bodyPr>
            <a:normAutofit fontScale="90000"/>
          </a:bodyPr>
          <a:lstStyle/>
          <a:p>
            <a:r>
              <a:rPr lang="en-CA" dirty="0" smtClean="0"/>
              <a:t>Why More Adverse Drug Reactions?</a:t>
            </a:r>
            <a:endParaRPr lang="en-CA" dirty="0"/>
          </a:p>
        </p:txBody>
      </p:sp>
      <p:sp>
        <p:nvSpPr>
          <p:cNvPr id="3" name="Content Placeholder 2"/>
          <p:cNvSpPr>
            <a:spLocks noGrp="1"/>
          </p:cNvSpPr>
          <p:nvPr>
            <p:ph idx="1"/>
          </p:nvPr>
        </p:nvSpPr>
        <p:spPr>
          <a:xfrm>
            <a:off x="457200" y="1234395"/>
            <a:ext cx="8229600" cy="4525963"/>
          </a:xfrm>
          <a:solidFill>
            <a:srgbClr val="FFFFFF">
              <a:alpha val="50196"/>
            </a:srgbClr>
          </a:solidFill>
        </p:spPr>
        <p:txBody>
          <a:bodyPr>
            <a:normAutofit/>
          </a:bodyPr>
          <a:lstStyle/>
          <a:p>
            <a:r>
              <a:rPr lang="en-CA" dirty="0" smtClean="0"/>
              <a:t>Risk of an ADR is estimated to be 20%</a:t>
            </a:r>
          </a:p>
          <a:p>
            <a:r>
              <a:rPr lang="en-CA" dirty="0" smtClean="0"/>
              <a:t>Risk of an ADR requiring hospitalization in elderly 10.7% c/t 5.3% in general population</a:t>
            </a:r>
          </a:p>
          <a:p>
            <a:r>
              <a:rPr lang="en-CA" dirty="0" smtClean="0"/>
              <a:t>Higher </a:t>
            </a:r>
            <a:r>
              <a:rPr lang="en-CA" dirty="0"/>
              <a:t>prevalence of chronic and multiple medical conditions leading to </a:t>
            </a:r>
            <a:r>
              <a:rPr lang="en-CA" dirty="0" smtClean="0"/>
              <a:t>polypharmacy</a:t>
            </a:r>
          </a:p>
          <a:p>
            <a:r>
              <a:rPr lang="en-CA" dirty="0"/>
              <a:t>Increased number of meds in elderly makes them more prone to increased number of ADRs</a:t>
            </a:r>
          </a:p>
          <a:p>
            <a:endParaRPr lang="en-CA" dirty="0"/>
          </a:p>
          <a:p>
            <a:endParaRPr lang="en-CA" dirty="0"/>
          </a:p>
        </p:txBody>
      </p:sp>
    </p:spTree>
    <p:extLst>
      <p:ext uri="{BB962C8B-B14F-4D97-AF65-F5344CB8AC3E}">
        <p14:creationId xmlns:p14="http://schemas.microsoft.com/office/powerpoint/2010/main" val="28609884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Prescribing cascade</a:t>
            </a:r>
            <a:endParaRPr lang="en-CA" dirty="0"/>
          </a:p>
        </p:txBody>
      </p:sp>
      <p:pic>
        <p:nvPicPr>
          <p:cNvPr id="3074" name="Picture 2" descr="C:\Users\owner\Pictures\cartoons for presentation\3af8ec6e07ddf88e49a3121decca453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771" y="1371600"/>
            <a:ext cx="8017371" cy="4759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4623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maleenhancementspot.com/wp-content/uploads/2012/12/Pills.jpg">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17000"/>
                    </a14:imgEffect>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18143" y="4568374"/>
            <a:ext cx="5029200" cy="231865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201738"/>
            <a:ext cx="8229600" cy="4525963"/>
          </a:xfrm>
        </p:spPr>
        <p:txBody>
          <a:bodyPr>
            <a:normAutofit/>
          </a:bodyPr>
          <a:lstStyle/>
          <a:p>
            <a:r>
              <a:rPr lang="en-CA" dirty="0" smtClean="0"/>
              <a:t>Physiological changes</a:t>
            </a:r>
          </a:p>
          <a:p>
            <a:r>
              <a:rPr lang="en-CA" dirty="0" smtClean="0"/>
              <a:t>Decreased reserve in body system to adapt to change</a:t>
            </a:r>
          </a:p>
          <a:p>
            <a:r>
              <a:rPr lang="en-CA" dirty="0" smtClean="0"/>
              <a:t>Increased risk of falls, prescribing cascades, cognitive impairment (delirium and dementia)</a:t>
            </a:r>
          </a:p>
          <a:p>
            <a:r>
              <a:rPr lang="en-CA" dirty="0" smtClean="0"/>
              <a:t>Exclusion from pharmaceutical research (is the drug really safe in this population?)</a:t>
            </a:r>
            <a:endParaRPr lang="en-CA" dirty="0"/>
          </a:p>
        </p:txBody>
      </p:sp>
      <p:sp>
        <p:nvSpPr>
          <p:cNvPr id="6" name="Title 1"/>
          <p:cNvSpPr>
            <a:spLocks noGrp="1"/>
          </p:cNvSpPr>
          <p:nvPr>
            <p:ph type="title"/>
          </p:nvPr>
        </p:nvSpPr>
        <p:spPr>
          <a:xfrm>
            <a:off x="457200" y="152400"/>
            <a:ext cx="8229600" cy="1143000"/>
          </a:xfrm>
        </p:spPr>
        <p:txBody>
          <a:bodyPr>
            <a:normAutofit fontScale="90000"/>
          </a:bodyPr>
          <a:lstStyle/>
          <a:p>
            <a:r>
              <a:rPr lang="en-CA" dirty="0" smtClean="0"/>
              <a:t>Why More Adverse Drug Reactions?</a:t>
            </a:r>
            <a:endParaRPr lang="en-CA" dirty="0"/>
          </a:p>
        </p:txBody>
      </p:sp>
    </p:spTree>
    <p:extLst>
      <p:ext uri="{BB962C8B-B14F-4D97-AF65-F5344CB8AC3E}">
        <p14:creationId xmlns:p14="http://schemas.microsoft.com/office/powerpoint/2010/main" val="4162320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Adverse Drug Reactions</a:t>
            </a:r>
            <a:endParaRPr lang="en-CA" dirty="0"/>
          </a:p>
        </p:txBody>
      </p:sp>
      <p:pic>
        <p:nvPicPr>
          <p:cNvPr id="4098" name="Picture 2" descr="C:\Users\owner\Pictures\cartoons for presentation\90f02d76b56b024f0d64af2e1eddeee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19200"/>
            <a:ext cx="7315200" cy="5380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3564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maleenhancementspot.com/wp-content/uploads/2012/12/Pills.jpg">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17000"/>
                    </a14:imgEffect>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18143" y="4568374"/>
            <a:ext cx="5029200" cy="23186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Drug Interactions</a:t>
            </a:r>
            <a:endParaRPr lang="en-CA" dirty="0"/>
          </a:p>
        </p:txBody>
      </p:sp>
      <p:sp>
        <p:nvSpPr>
          <p:cNvPr id="3" name="Content Placeholder 2"/>
          <p:cNvSpPr>
            <a:spLocks noGrp="1"/>
          </p:cNvSpPr>
          <p:nvPr>
            <p:ph idx="1"/>
          </p:nvPr>
        </p:nvSpPr>
        <p:spPr>
          <a:xfrm>
            <a:off x="457200" y="1371600"/>
            <a:ext cx="8229600" cy="4525963"/>
          </a:xfrm>
          <a:solidFill>
            <a:srgbClr val="FFFFFF">
              <a:alpha val="50196"/>
            </a:srgbClr>
          </a:solidFill>
        </p:spPr>
        <p:txBody>
          <a:bodyPr/>
          <a:lstStyle/>
          <a:p>
            <a:pPr marL="0" indent="0">
              <a:buNone/>
            </a:pPr>
            <a:r>
              <a:rPr lang="en-CA" b="1" dirty="0" smtClean="0"/>
              <a:t>Drug-Drug interactions</a:t>
            </a:r>
          </a:p>
          <a:p>
            <a:r>
              <a:rPr lang="en-CA" dirty="0" smtClean="0"/>
              <a:t>(warfarin and macrolides, warfarin and anti-platelet agents, lipitor and nexium,) </a:t>
            </a:r>
          </a:p>
          <a:p>
            <a:pPr marL="0" indent="0">
              <a:buNone/>
            </a:pPr>
            <a:r>
              <a:rPr lang="en-CA" b="1" dirty="0" smtClean="0"/>
              <a:t>Drug-Disease interactions</a:t>
            </a:r>
          </a:p>
          <a:p>
            <a:r>
              <a:rPr lang="en-CA" dirty="0" smtClean="0"/>
              <a:t>(prednisone in diabetes, prednisone in osteoporosis, anticholinergics and constipation, antipsychotics and Parkinsonism, NSAIDs and HTN, anticholinergics and BPH)</a:t>
            </a:r>
            <a:endParaRPr lang="en-CA" dirty="0"/>
          </a:p>
        </p:txBody>
      </p:sp>
    </p:spTree>
    <p:extLst>
      <p:ext uri="{BB962C8B-B14F-4D97-AF65-F5344CB8AC3E}">
        <p14:creationId xmlns:p14="http://schemas.microsoft.com/office/powerpoint/2010/main" val="35831568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maleenhancementspot.com/wp-content/uploads/2012/12/Pills.jpg">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17000"/>
                    </a14:imgEffect>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18143" y="4568374"/>
            <a:ext cx="5029200" cy="23186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Patient compliance</a:t>
            </a:r>
            <a:endParaRPr lang="en-CA" dirty="0"/>
          </a:p>
        </p:txBody>
      </p:sp>
      <p:sp>
        <p:nvSpPr>
          <p:cNvPr id="3" name="Content Placeholder 2"/>
          <p:cNvSpPr>
            <a:spLocks noGrp="1"/>
          </p:cNvSpPr>
          <p:nvPr>
            <p:ph idx="1"/>
          </p:nvPr>
        </p:nvSpPr>
        <p:spPr>
          <a:xfrm>
            <a:off x="457200" y="1371600"/>
            <a:ext cx="8229600" cy="4525963"/>
          </a:xfrm>
        </p:spPr>
        <p:txBody>
          <a:bodyPr/>
          <a:lstStyle/>
          <a:p>
            <a:r>
              <a:rPr lang="en-CA" dirty="0" smtClean="0"/>
              <a:t>Affected by multiple factors:  Understanding, communication, language, social and cultural issues, financial, education, mental health, dementia</a:t>
            </a:r>
          </a:p>
          <a:p>
            <a:endParaRPr lang="en-CA" dirty="0" smtClean="0"/>
          </a:p>
          <a:p>
            <a:r>
              <a:rPr lang="en-CA" dirty="0" smtClean="0"/>
              <a:t>Brown bag visits</a:t>
            </a:r>
            <a:endParaRPr lang="en-CA" dirty="0"/>
          </a:p>
        </p:txBody>
      </p:sp>
    </p:spTree>
    <p:extLst>
      <p:ext uri="{BB962C8B-B14F-4D97-AF65-F5344CB8AC3E}">
        <p14:creationId xmlns:p14="http://schemas.microsoft.com/office/powerpoint/2010/main" val="18390218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owner\Pictures\cartoons for presentation\toon-360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32925"/>
            <a:ext cx="5963020" cy="65012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rgbClr val="FFFFFF"/>
          </a:solidFill>
        </p:spPr>
        <p:txBody>
          <a:bodyPr/>
          <a:lstStyle/>
          <a:p>
            <a:r>
              <a:rPr lang="en-CA" dirty="0" smtClean="0"/>
              <a:t>Brown Bag Assessment</a:t>
            </a:r>
            <a:endParaRPr lang="en-CA" dirty="0"/>
          </a:p>
        </p:txBody>
      </p:sp>
    </p:spTree>
    <p:extLst>
      <p:ext uri="{BB962C8B-B14F-4D97-AF65-F5344CB8AC3E}">
        <p14:creationId xmlns:p14="http://schemas.microsoft.com/office/powerpoint/2010/main" val="1516348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maleenhancementspot.com/wp-content/uploads/2012/12/Pills.jpg">
            <a:hlinkClick r:id="rId3"/>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17000"/>
                    </a14:imgEffect>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18143" y="4568374"/>
            <a:ext cx="5029200" cy="23186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CA" dirty="0" smtClean="0"/>
              <a:t>Disclosure of Commercial Support</a:t>
            </a:r>
            <a:endParaRPr lang="en-CA" dirty="0"/>
          </a:p>
        </p:txBody>
      </p:sp>
      <p:sp>
        <p:nvSpPr>
          <p:cNvPr id="3" name="Content Placeholder 2"/>
          <p:cNvSpPr>
            <a:spLocks noGrp="1"/>
          </p:cNvSpPr>
          <p:nvPr>
            <p:ph idx="1"/>
          </p:nvPr>
        </p:nvSpPr>
        <p:spPr/>
        <p:txBody>
          <a:bodyPr>
            <a:normAutofit/>
          </a:bodyPr>
          <a:lstStyle/>
          <a:p>
            <a:r>
              <a:rPr lang="en-CA" dirty="0" smtClean="0"/>
              <a:t>No commercial support</a:t>
            </a:r>
            <a:endParaRPr lang="en-CA" u="sng" dirty="0" smtClean="0"/>
          </a:p>
          <a:p>
            <a:r>
              <a:rPr lang="en-CA" dirty="0" smtClean="0"/>
              <a:t>No potential for conflict of interest</a:t>
            </a:r>
            <a:endParaRPr lang="en-CA" dirty="0"/>
          </a:p>
        </p:txBody>
      </p:sp>
    </p:spTree>
    <p:extLst>
      <p:ext uri="{BB962C8B-B14F-4D97-AF65-F5344CB8AC3E}">
        <p14:creationId xmlns:p14="http://schemas.microsoft.com/office/powerpoint/2010/main" val="17330597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maleenhancementspot.com/wp-content/uploads/2012/12/Pills.jpg">
            <a:hlinkClick r:id="rId3"/>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17000"/>
                    </a14:imgEffect>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18143" y="4568374"/>
            <a:ext cx="5029200" cy="23186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CA" dirty="0" smtClean="0"/>
              <a:t>Ian Scott </a:t>
            </a:r>
            <a:br>
              <a:rPr lang="en-CA" dirty="0" smtClean="0"/>
            </a:br>
            <a:r>
              <a:rPr lang="en-CA" sz="4300" b="1" dirty="0" smtClean="0"/>
              <a:t>10 Steps to Deprescribing in the Elderly</a:t>
            </a:r>
            <a:endParaRPr lang="en-CA" sz="4300" b="1" dirty="0"/>
          </a:p>
        </p:txBody>
      </p:sp>
      <p:sp>
        <p:nvSpPr>
          <p:cNvPr id="3" name="Content Placeholder 2"/>
          <p:cNvSpPr>
            <a:spLocks noGrp="1"/>
          </p:cNvSpPr>
          <p:nvPr>
            <p:ph idx="1"/>
          </p:nvPr>
        </p:nvSpPr>
        <p:spPr/>
        <p:txBody>
          <a:bodyPr/>
          <a:lstStyle/>
          <a:p>
            <a:pPr marL="514350" indent="-514350">
              <a:buFont typeface="+mj-lt"/>
              <a:buAutoNum type="arabicPeriod"/>
            </a:pPr>
            <a:r>
              <a:rPr lang="en-CA" dirty="0" smtClean="0"/>
              <a:t>List all current medications </a:t>
            </a:r>
          </a:p>
          <a:p>
            <a:pPr marL="514350" indent="-514350">
              <a:buFont typeface="+mj-lt"/>
              <a:buAutoNum type="arabicPeriod"/>
            </a:pPr>
            <a:r>
              <a:rPr lang="en-CA" dirty="0" smtClean="0"/>
              <a:t>Identify patients at risk of ADRs</a:t>
            </a:r>
          </a:p>
          <a:p>
            <a:pPr marL="514350" indent="-514350">
              <a:buFont typeface="+mj-lt"/>
              <a:buAutoNum type="arabicPeriod"/>
            </a:pPr>
            <a:r>
              <a:rPr lang="en-CA" dirty="0" smtClean="0"/>
              <a:t>Estimate life expectancy </a:t>
            </a:r>
          </a:p>
          <a:p>
            <a:pPr marL="514350" indent="-514350">
              <a:buFont typeface="+mj-lt"/>
              <a:buAutoNum type="arabicPeriod"/>
            </a:pPr>
            <a:r>
              <a:rPr lang="en-CA" dirty="0" smtClean="0"/>
              <a:t>Define overall care goals</a:t>
            </a:r>
          </a:p>
          <a:p>
            <a:pPr marL="514350" indent="-514350">
              <a:buFont typeface="+mj-lt"/>
              <a:buAutoNum type="arabicPeriod"/>
            </a:pPr>
            <a:r>
              <a:rPr lang="en-CA" dirty="0" smtClean="0"/>
              <a:t>Verify current indications for treatments</a:t>
            </a:r>
            <a:endParaRPr lang="en-CA" dirty="0"/>
          </a:p>
        </p:txBody>
      </p:sp>
    </p:spTree>
    <p:extLst>
      <p:ext uri="{BB962C8B-B14F-4D97-AF65-F5344CB8AC3E}">
        <p14:creationId xmlns:p14="http://schemas.microsoft.com/office/powerpoint/2010/main" val="17457426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Estimate Life Expectancy</a:t>
            </a:r>
            <a:endParaRPr lang="en-CA" dirty="0"/>
          </a:p>
        </p:txBody>
      </p:sp>
      <p:pic>
        <p:nvPicPr>
          <p:cNvPr id="5122" name="Picture 2" descr="C:\Users\owner\Pictures\cartoons for presentation\death-die-died-death-life-living-rjo1184_l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715" y="1295400"/>
            <a:ext cx="7382699"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7515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maleenhancementspot.com/wp-content/uploads/2012/12/Pills.jpg">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17000"/>
                    </a14:imgEffect>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18143" y="4568374"/>
            <a:ext cx="5029200" cy="231865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solidFill>
            <a:srgbClr val="FFFFFF">
              <a:alpha val="50196"/>
            </a:srgbClr>
          </a:solidFill>
        </p:spPr>
        <p:txBody>
          <a:bodyPr>
            <a:normAutofit fontScale="92500" lnSpcReduction="10000"/>
          </a:bodyPr>
          <a:lstStyle/>
          <a:p>
            <a:pPr marL="514350" indent="-514350">
              <a:buFont typeface="+mj-lt"/>
              <a:buAutoNum type="arabicPeriod" startAt="6"/>
            </a:pPr>
            <a:r>
              <a:rPr lang="en-CA" dirty="0" smtClean="0"/>
              <a:t>Determine need for disease-specific preventive medications</a:t>
            </a:r>
          </a:p>
          <a:p>
            <a:pPr marL="514350" indent="-514350">
              <a:buFont typeface="+mj-lt"/>
              <a:buAutoNum type="arabicPeriod" startAt="6"/>
            </a:pPr>
            <a:r>
              <a:rPr lang="en-CA" dirty="0" smtClean="0"/>
              <a:t>Determine absolute benefit-harm thresholds of medications (NNT, time to benefit)</a:t>
            </a:r>
          </a:p>
          <a:p>
            <a:pPr marL="514350" indent="-514350">
              <a:buFont typeface="+mj-lt"/>
              <a:buAutoNum type="arabicPeriod" startAt="6"/>
            </a:pPr>
            <a:r>
              <a:rPr lang="en-CA" dirty="0" smtClean="0"/>
              <a:t>Review relative utility of individual drugs</a:t>
            </a:r>
          </a:p>
          <a:p>
            <a:pPr marL="514350" indent="-514350">
              <a:buFont typeface="+mj-lt"/>
              <a:buAutoNum type="arabicPeriod" startAt="6"/>
            </a:pPr>
            <a:r>
              <a:rPr lang="en-CA" dirty="0" smtClean="0"/>
              <a:t>Identify drugs to be discontinued and seek patient consent</a:t>
            </a:r>
          </a:p>
          <a:p>
            <a:pPr marL="514350" indent="-514350">
              <a:buFont typeface="+mj-lt"/>
              <a:buAutoNum type="arabicPeriod" startAt="6"/>
            </a:pPr>
            <a:r>
              <a:rPr lang="en-CA" dirty="0" smtClean="0"/>
              <a:t>Devise and implement discontinuation plan with close monitoring</a:t>
            </a:r>
            <a:endParaRPr lang="en-CA" dirty="0"/>
          </a:p>
        </p:txBody>
      </p:sp>
      <p:sp>
        <p:nvSpPr>
          <p:cNvPr id="7" name="Title 1"/>
          <p:cNvSpPr>
            <a:spLocks noGrp="1"/>
          </p:cNvSpPr>
          <p:nvPr>
            <p:ph type="title"/>
          </p:nvPr>
        </p:nvSpPr>
        <p:spPr>
          <a:xfrm>
            <a:off x="457200" y="274638"/>
            <a:ext cx="8229600" cy="1143000"/>
          </a:xfrm>
        </p:spPr>
        <p:txBody>
          <a:bodyPr>
            <a:normAutofit fontScale="90000"/>
          </a:bodyPr>
          <a:lstStyle/>
          <a:p>
            <a:r>
              <a:rPr lang="en-CA" dirty="0" smtClean="0"/>
              <a:t>Ian Scott </a:t>
            </a:r>
            <a:br>
              <a:rPr lang="en-CA" dirty="0" smtClean="0"/>
            </a:br>
            <a:r>
              <a:rPr lang="en-CA" sz="4300" b="1" dirty="0" smtClean="0"/>
              <a:t>10 Steps to Deprescribing in the Elderly</a:t>
            </a:r>
            <a:endParaRPr lang="en-CA" sz="4300" b="1" dirty="0"/>
          </a:p>
        </p:txBody>
      </p:sp>
    </p:spTree>
    <p:extLst>
      <p:ext uri="{BB962C8B-B14F-4D97-AF65-F5344CB8AC3E}">
        <p14:creationId xmlns:p14="http://schemas.microsoft.com/office/powerpoint/2010/main" val="899202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maleenhancementspot.com/wp-content/uploads/2012/12/Pills.jpg">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17000"/>
                    </a14:imgEffect>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18143" y="4568374"/>
            <a:ext cx="5029200" cy="23186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0" y="29029"/>
            <a:ext cx="8229600" cy="1143000"/>
          </a:xfrm>
        </p:spPr>
        <p:txBody>
          <a:bodyPr/>
          <a:lstStyle/>
          <a:p>
            <a:r>
              <a:rPr lang="en-CA" dirty="0" smtClean="0"/>
              <a:t>Medication Groups</a:t>
            </a:r>
            <a:endParaRPr lang="en-CA" dirty="0"/>
          </a:p>
        </p:txBody>
      </p:sp>
      <p:sp>
        <p:nvSpPr>
          <p:cNvPr id="3" name="Content Placeholder 2"/>
          <p:cNvSpPr>
            <a:spLocks noGrp="1"/>
          </p:cNvSpPr>
          <p:nvPr>
            <p:ph idx="1"/>
          </p:nvPr>
        </p:nvSpPr>
        <p:spPr>
          <a:xfrm>
            <a:off x="457200" y="1201738"/>
            <a:ext cx="8229600" cy="4525963"/>
          </a:xfrm>
        </p:spPr>
        <p:txBody>
          <a:bodyPr/>
          <a:lstStyle/>
          <a:p>
            <a:pPr marL="514350" indent="-514350">
              <a:buFont typeface="+mj-lt"/>
              <a:buAutoNum type="arabicPeriod"/>
            </a:pPr>
            <a:r>
              <a:rPr lang="en-CA" dirty="0" smtClean="0"/>
              <a:t>Medications that keep patient well and improve day to day quality of life: analgesic, thyroxine, anti-anginal</a:t>
            </a:r>
            <a:br>
              <a:rPr lang="en-CA" dirty="0" smtClean="0"/>
            </a:br>
            <a:endParaRPr lang="en-CA" dirty="0"/>
          </a:p>
          <a:p>
            <a:pPr marL="514350" indent="-514350">
              <a:buFont typeface="+mj-lt"/>
              <a:buAutoNum type="arabicPeriod"/>
            </a:pPr>
            <a:r>
              <a:rPr lang="en-CA" dirty="0" smtClean="0"/>
              <a:t>Medications that are for prevention of illness in the future: statins, aspirin, warfarin, bisphosphonates</a:t>
            </a:r>
            <a:endParaRPr lang="en-CA" dirty="0"/>
          </a:p>
        </p:txBody>
      </p:sp>
    </p:spTree>
    <p:extLst>
      <p:ext uri="{BB962C8B-B14F-4D97-AF65-F5344CB8AC3E}">
        <p14:creationId xmlns:p14="http://schemas.microsoft.com/office/powerpoint/2010/main" val="39644585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maleenhancementspot.com/wp-content/uploads/2012/12/Pills.jpg">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17000"/>
                    </a14:imgEffect>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18143" y="4568374"/>
            <a:ext cx="5029200" cy="23186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9029"/>
            <a:ext cx="8229600" cy="1143000"/>
          </a:xfrm>
        </p:spPr>
        <p:txBody>
          <a:bodyPr/>
          <a:lstStyle/>
          <a:p>
            <a:r>
              <a:rPr lang="en-CA" dirty="0" smtClean="0"/>
              <a:t>Trial of Discontinuation</a:t>
            </a:r>
            <a:endParaRPr lang="en-CA" dirty="0"/>
          </a:p>
        </p:txBody>
      </p:sp>
      <p:sp>
        <p:nvSpPr>
          <p:cNvPr id="3" name="Content Placeholder 2"/>
          <p:cNvSpPr>
            <a:spLocks noGrp="1"/>
          </p:cNvSpPr>
          <p:nvPr>
            <p:ph idx="1"/>
          </p:nvPr>
        </p:nvSpPr>
        <p:spPr>
          <a:xfrm>
            <a:off x="457200" y="1234395"/>
            <a:ext cx="8229600" cy="4525963"/>
          </a:xfrm>
        </p:spPr>
        <p:txBody>
          <a:bodyPr/>
          <a:lstStyle/>
          <a:p>
            <a:r>
              <a:rPr lang="en-CA" dirty="0" smtClean="0"/>
              <a:t>Target drugs to be discontinued (ADRs, unclear indication, high risk in elderly)</a:t>
            </a:r>
          </a:p>
          <a:p>
            <a:r>
              <a:rPr lang="en-CA" dirty="0" smtClean="0"/>
              <a:t>Taper or stop only one medication at a time</a:t>
            </a:r>
          </a:p>
          <a:p>
            <a:endParaRPr lang="en-CA" dirty="0"/>
          </a:p>
          <a:p>
            <a:pPr marL="1320800" lvl="2" indent="-406400"/>
            <a:r>
              <a:rPr lang="en-CA" sz="3200" dirty="0" smtClean="0"/>
              <a:t>Patient feels better</a:t>
            </a:r>
          </a:p>
          <a:p>
            <a:pPr marL="1320800" lvl="2" indent="-406400"/>
            <a:r>
              <a:rPr lang="en-CA" sz="3200" dirty="0" smtClean="0"/>
              <a:t>Patient feels the same</a:t>
            </a:r>
          </a:p>
          <a:p>
            <a:pPr marL="1320800" lvl="2" indent="-406400"/>
            <a:r>
              <a:rPr lang="en-CA" sz="3200" dirty="0" smtClean="0"/>
              <a:t>Patient feels worse (initiate safer drug)</a:t>
            </a:r>
            <a:endParaRPr lang="en-CA" sz="3200" dirty="0"/>
          </a:p>
        </p:txBody>
      </p:sp>
    </p:spTree>
    <p:extLst>
      <p:ext uri="{BB962C8B-B14F-4D97-AF65-F5344CB8AC3E}">
        <p14:creationId xmlns:p14="http://schemas.microsoft.com/office/powerpoint/2010/main" val="24585889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maleenhancementspot.com/wp-content/uploads/2012/12/Pills.jpg">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17000"/>
                    </a14:imgEffect>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18143" y="4568374"/>
            <a:ext cx="5029200" cy="23186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52400"/>
            <a:ext cx="8229600" cy="1143000"/>
          </a:xfrm>
        </p:spPr>
        <p:txBody>
          <a:bodyPr>
            <a:normAutofit fontScale="90000"/>
          </a:bodyPr>
          <a:lstStyle/>
          <a:p>
            <a:r>
              <a:rPr lang="en-CA" dirty="0" smtClean="0"/>
              <a:t>Drug Classes to Consider Discontinuing</a:t>
            </a:r>
            <a:endParaRPr lang="en-CA" dirty="0"/>
          </a:p>
        </p:txBody>
      </p:sp>
      <p:sp>
        <p:nvSpPr>
          <p:cNvPr id="3" name="Content Placeholder 2"/>
          <p:cNvSpPr>
            <a:spLocks noGrp="1"/>
          </p:cNvSpPr>
          <p:nvPr>
            <p:ph idx="1"/>
          </p:nvPr>
        </p:nvSpPr>
        <p:spPr>
          <a:xfrm>
            <a:off x="457200" y="1371600"/>
            <a:ext cx="8229600" cy="4525963"/>
          </a:xfrm>
        </p:spPr>
        <p:txBody>
          <a:bodyPr/>
          <a:lstStyle/>
          <a:p>
            <a:r>
              <a:rPr lang="en-CA" dirty="0" smtClean="0"/>
              <a:t>Cholinesterase Inhibitors</a:t>
            </a:r>
          </a:p>
          <a:p>
            <a:r>
              <a:rPr lang="en-CA" dirty="0" smtClean="0"/>
              <a:t>Proton Pump Inhibitors</a:t>
            </a:r>
          </a:p>
          <a:p>
            <a:r>
              <a:rPr lang="en-CA" dirty="0" smtClean="0"/>
              <a:t>Bisphosphonates</a:t>
            </a:r>
          </a:p>
          <a:p>
            <a:r>
              <a:rPr lang="en-CA" dirty="0" smtClean="0"/>
              <a:t>Benzodiazepines</a:t>
            </a:r>
          </a:p>
          <a:p>
            <a:r>
              <a:rPr lang="en-CA" dirty="0" smtClean="0"/>
              <a:t>Statins</a:t>
            </a:r>
          </a:p>
          <a:p>
            <a:r>
              <a:rPr lang="en-CA" dirty="0" smtClean="0"/>
              <a:t>Anti-hypertensives</a:t>
            </a:r>
          </a:p>
          <a:p>
            <a:endParaRPr lang="en-CA" dirty="0" smtClean="0"/>
          </a:p>
          <a:p>
            <a:endParaRPr lang="en-CA" dirty="0"/>
          </a:p>
        </p:txBody>
      </p:sp>
    </p:spTree>
    <p:extLst>
      <p:ext uri="{BB962C8B-B14F-4D97-AF65-F5344CB8AC3E}">
        <p14:creationId xmlns:p14="http://schemas.microsoft.com/office/powerpoint/2010/main" val="20768565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maleenhancementspot.com/wp-content/uploads/2012/12/Pills.jpg">
            <a:hlinkClick r:id="rId3"/>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17000"/>
                    </a14:imgEffect>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18143" y="4568374"/>
            <a:ext cx="5029200" cy="23186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52400"/>
            <a:ext cx="8229600" cy="1143000"/>
          </a:xfrm>
        </p:spPr>
        <p:txBody>
          <a:bodyPr/>
          <a:lstStyle/>
          <a:p>
            <a:r>
              <a:rPr lang="en-CA" dirty="0" smtClean="0"/>
              <a:t>Cholinesterase inhibitors</a:t>
            </a:r>
            <a:endParaRPr lang="en-CA" dirty="0"/>
          </a:p>
        </p:txBody>
      </p:sp>
      <p:sp>
        <p:nvSpPr>
          <p:cNvPr id="3" name="Content Placeholder 2"/>
          <p:cNvSpPr>
            <a:spLocks noGrp="1"/>
          </p:cNvSpPr>
          <p:nvPr>
            <p:ph idx="1"/>
          </p:nvPr>
        </p:nvSpPr>
        <p:spPr>
          <a:xfrm>
            <a:off x="457200" y="1201738"/>
            <a:ext cx="8229600" cy="4525963"/>
          </a:xfrm>
          <a:noFill/>
        </p:spPr>
        <p:txBody>
          <a:bodyPr>
            <a:normAutofit/>
          </a:bodyPr>
          <a:lstStyle/>
          <a:p>
            <a:r>
              <a:rPr lang="en-CA" i="1" dirty="0" smtClean="0"/>
              <a:t>Donepezil</a:t>
            </a:r>
            <a:r>
              <a:rPr lang="en-CA" dirty="0" smtClean="0"/>
              <a:t>, </a:t>
            </a:r>
            <a:r>
              <a:rPr lang="en-CA" i="1" dirty="0" smtClean="0"/>
              <a:t>rivastigmine</a:t>
            </a:r>
            <a:r>
              <a:rPr lang="en-CA" dirty="0" smtClean="0"/>
              <a:t> and </a:t>
            </a:r>
            <a:r>
              <a:rPr lang="en-CA" i="1" dirty="0" smtClean="0"/>
              <a:t>galantamine</a:t>
            </a:r>
            <a:r>
              <a:rPr lang="en-CA" dirty="0" smtClean="0"/>
              <a:t> approved and covered for Alzheimer's Disease but no other indications, MMSE 10-26</a:t>
            </a:r>
          </a:p>
          <a:p>
            <a:r>
              <a:rPr lang="en-CA" dirty="0" smtClean="0"/>
              <a:t>Recall that these medications show a modest benefit in mild to moderate AD and a slowing of decline in moderate to severe AD (cognitive, ADLs, IADLs, behaviours)</a:t>
            </a:r>
            <a:endParaRPr lang="en-CA" dirty="0"/>
          </a:p>
        </p:txBody>
      </p:sp>
    </p:spTree>
    <p:extLst>
      <p:ext uri="{BB962C8B-B14F-4D97-AF65-F5344CB8AC3E}">
        <p14:creationId xmlns:p14="http://schemas.microsoft.com/office/powerpoint/2010/main" val="18544505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maleenhancementspot.com/wp-content/uploads/2012/12/Pills.jpg">
            <a:hlinkClick r:id="rId3"/>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17000"/>
                    </a14:imgEffect>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18143" y="4568374"/>
            <a:ext cx="5029200" cy="23186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52400"/>
            <a:ext cx="8229600" cy="1143000"/>
          </a:xfrm>
        </p:spPr>
        <p:txBody>
          <a:bodyPr/>
          <a:lstStyle/>
          <a:p>
            <a:r>
              <a:rPr lang="en-CA" dirty="0" smtClean="0"/>
              <a:t>Cholinesterase inhibitors</a:t>
            </a:r>
            <a:endParaRPr lang="en-CA" dirty="0"/>
          </a:p>
        </p:txBody>
      </p:sp>
      <p:sp>
        <p:nvSpPr>
          <p:cNvPr id="3" name="Content Placeholder 2"/>
          <p:cNvSpPr>
            <a:spLocks noGrp="1"/>
          </p:cNvSpPr>
          <p:nvPr>
            <p:ph idx="1"/>
          </p:nvPr>
        </p:nvSpPr>
        <p:spPr>
          <a:xfrm>
            <a:off x="457200" y="1201738"/>
            <a:ext cx="8229600" cy="4525963"/>
          </a:xfrm>
          <a:solidFill>
            <a:srgbClr val="FFFFFF">
              <a:alpha val="50196"/>
            </a:srgbClr>
          </a:solidFill>
        </p:spPr>
        <p:txBody>
          <a:bodyPr>
            <a:normAutofit/>
          </a:bodyPr>
          <a:lstStyle/>
          <a:p>
            <a:r>
              <a:rPr lang="en-CA" dirty="0" smtClean="0"/>
              <a:t>Consider risks (nausea, diarrhea, disturbed sleep, weight loss, agitation, muscle cramps, urinary incontinence) vs benefits and goals of care, consider functional benefits like self feeding</a:t>
            </a:r>
          </a:p>
          <a:p>
            <a:r>
              <a:rPr lang="en-CA" dirty="0"/>
              <a:t>Patients are less likely to deteriorate on withdrawal of drug if no </a:t>
            </a:r>
            <a:r>
              <a:rPr lang="en-CA" dirty="0" smtClean="0"/>
              <a:t>hallucinations and delusions</a:t>
            </a:r>
            <a:endParaRPr lang="en-CA" dirty="0"/>
          </a:p>
          <a:p>
            <a:endParaRPr lang="en-CA" dirty="0" smtClean="0"/>
          </a:p>
          <a:p>
            <a:endParaRPr lang="en-CA" dirty="0"/>
          </a:p>
        </p:txBody>
      </p:sp>
    </p:spTree>
    <p:extLst>
      <p:ext uri="{BB962C8B-B14F-4D97-AF65-F5344CB8AC3E}">
        <p14:creationId xmlns:p14="http://schemas.microsoft.com/office/powerpoint/2010/main" val="5732963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maleenhancementspot.com/wp-content/uploads/2012/12/Pills.jpg">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17000"/>
                    </a14:imgEffect>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18143" y="4568374"/>
            <a:ext cx="5029200" cy="23186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76200"/>
            <a:ext cx="8229600" cy="1143000"/>
          </a:xfrm>
        </p:spPr>
        <p:txBody>
          <a:bodyPr>
            <a:normAutofit/>
          </a:bodyPr>
          <a:lstStyle/>
          <a:p>
            <a:r>
              <a:rPr lang="en-CA" dirty="0" smtClean="0"/>
              <a:t>Proton Pump Inhibitors</a:t>
            </a:r>
            <a:endParaRPr lang="en-CA" dirty="0"/>
          </a:p>
        </p:txBody>
      </p:sp>
      <p:sp>
        <p:nvSpPr>
          <p:cNvPr id="3" name="Content Placeholder 2"/>
          <p:cNvSpPr>
            <a:spLocks noGrp="1"/>
          </p:cNvSpPr>
          <p:nvPr>
            <p:ph idx="1"/>
          </p:nvPr>
        </p:nvSpPr>
        <p:spPr>
          <a:xfrm>
            <a:off x="457200" y="1219881"/>
            <a:ext cx="8229600" cy="4525963"/>
          </a:xfrm>
          <a:solidFill>
            <a:srgbClr val="FFFFFF">
              <a:alpha val="50196"/>
            </a:srgbClr>
          </a:solidFill>
        </p:spPr>
        <p:txBody>
          <a:bodyPr/>
          <a:lstStyle/>
          <a:p>
            <a:r>
              <a:rPr lang="en-CA" dirty="0" smtClean="0"/>
              <a:t>Increased infection (pneumonia and C. Diff)</a:t>
            </a:r>
          </a:p>
          <a:p>
            <a:r>
              <a:rPr lang="en-CA" dirty="0" smtClean="0"/>
              <a:t>Potential increases in bone fracture rates, hyponatremia and </a:t>
            </a:r>
            <a:r>
              <a:rPr lang="en-CA" dirty="0" smtClean="0"/>
              <a:t>hypomagnesemia, low folate, calcium and B12</a:t>
            </a:r>
            <a:endParaRPr lang="en-CA" dirty="0" smtClean="0"/>
          </a:p>
          <a:p>
            <a:r>
              <a:rPr lang="en-CA" dirty="0" smtClean="0"/>
              <a:t>Taper doses to avoid rebound hypersecretion of gastric acid (half dose for 4-8 weeks, then stop)</a:t>
            </a:r>
          </a:p>
          <a:p>
            <a:r>
              <a:rPr lang="en-CA" dirty="0" smtClean="0"/>
              <a:t>Trial of antacids, alginates, lifestyle change</a:t>
            </a:r>
          </a:p>
          <a:p>
            <a:endParaRPr lang="en-CA" dirty="0"/>
          </a:p>
        </p:txBody>
      </p:sp>
    </p:spTree>
    <p:extLst>
      <p:ext uri="{BB962C8B-B14F-4D97-AF65-F5344CB8AC3E}">
        <p14:creationId xmlns:p14="http://schemas.microsoft.com/office/powerpoint/2010/main" val="34743927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maleenhancementspot.com/wp-content/uploads/2012/12/Pills.jpg">
            <a:hlinkClick r:id="rId3"/>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17000"/>
                    </a14:imgEffect>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18143" y="4568374"/>
            <a:ext cx="5029200" cy="23186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normAutofit/>
          </a:bodyPr>
          <a:lstStyle/>
          <a:p>
            <a:r>
              <a:rPr lang="en-CA" dirty="0" smtClean="0"/>
              <a:t>Bisphosphonates</a:t>
            </a:r>
            <a:endParaRPr lang="en-CA" dirty="0"/>
          </a:p>
        </p:txBody>
      </p:sp>
      <p:sp>
        <p:nvSpPr>
          <p:cNvPr id="3" name="Content Placeholder 2"/>
          <p:cNvSpPr>
            <a:spLocks noGrp="1"/>
          </p:cNvSpPr>
          <p:nvPr>
            <p:ph idx="1"/>
          </p:nvPr>
        </p:nvSpPr>
        <p:spPr>
          <a:xfrm>
            <a:off x="457200" y="1036637"/>
            <a:ext cx="8229600" cy="4525963"/>
          </a:xfrm>
          <a:solidFill>
            <a:srgbClr val="FFFFFF">
              <a:alpha val="50196"/>
            </a:srgbClr>
          </a:solidFill>
        </p:spPr>
        <p:txBody>
          <a:bodyPr>
            <a:normAutofit lnSpcReduction="10000"/>
          </a:bodyPr>
          <a:lstStyle/>
          <a:p>
            <a:r>
              <a:rPr lang="en-CA" dirty="0" smtClean="0"/>
              <a:t>Check for valid indication for treating (in the past we treated at lower risk levels)</a:t>
            </a:r>
          </a:p>
          <a:p>
            <a:r>
              <a:rPr lang="en-CA" dirty="0" smtClean="0"/>
              <a:t>Has treatment been for 5 yrs. or more?  Studies show improved BMD and decreased fractures for 5 yrs., Bisphosphonates will stay in bones for years</a:t>
            </a:r>
          </a:p>
          <a:p>
            <a:r>
              <a:rPr lang="en-CA" dirty="0" smtClean="0"/>
              <a:t>Risks vs benefits (able to sit up and remain upright, difficulty swallowing?) Actonel DR can be taken with food.</a:t>
            </a:r>
          </a:p>
        </p:txBody>
      </p:sp>
    </p:spTree>
    <p:extLst>
      <p:ext uri="{BB962C8B-B14F-4D97-AF65-F5344CB8AC3E}">
        <p14:creationId xmlns:p14="http://schemas.microsoft.com/office/powerpoint/2010/main" val="4077498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maleenhancementspot.com/wp-content/uploads/2012/12/Pills.jpg">
            <a:hlinkClick r:id="rId3"/>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17000"/>
                    </a14:imgEffect>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18143" y="4568374"/>
            <a:ext cx="5029200" cy="23186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5536" y="260648"/>
            <a:ext cx="8229600" cy="1143000"/>
          </a:xfrm>
        </p:spPr>
        <p:txBody>
          <a:bodyPr/>
          <a:lstStyle/>
          <a:p>
            <a:r>
              <a:rPr lang="en-CA" dirty="0" smtClean="0"/>
              <a:t>Mitigating Potential Bias</a:t>
            </a:r>
            <a:endParaRPr lang="en-CA" dirty="0"/>
          </a:p>
        </p:txBody>
      </p:sp>
      <p:sp>
        <p:nvSpPr>
          <p:cNvPr id="3" name="Content Placeholder 2"/>
          <p:cNvSpPr>
            <a:spLocks noGrp="1"/>
          </p:cNvSpPr>
          <p:nvPr>
            <p:ph idx="1"/>
          </p:nvPr>
        </p:nvSpPr>
        <p:spPr/>
        <p:txBody>
          <a:bodyPr>
            <a:normAutofit/>
          </a:bodyPr>
          <a:lstStyle/>
          <a:p>
            <a:r>
              <a:rPr lang="en-CA" dirty="0" smtClean="0"/>
              <a:t>Not applicable</a:t>
            </a:r>
            <a:endParaRPr lang="en-CA" dirty="0"/>
          </a:p>
        </p:txBody>
      </p:sp>
    </p:spTree>
    <p:extLst>
      <p:ext uri="{BB962C8B-B14F-4D97-AF65-F5344CB8AC3E}">
        <p14:creationId xmlns:p14="http://schemas.microsoft.com/office/powerpoint/2010/main" val="36250380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maleenhancementspot.com/wp-content/uploads/2012/12/Pills.jpg">
            <a:hlinkClick r:id="rId3"/>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17000"/>
                    </a14:imgEffect>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18143" y="4568374"/>
            <a:ext cx="5029200" cy="23186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normAutofit/>
          </a:bodyPr>
          <a:lstStyle/>
          <a:p>
            <a:r>
              <a:rPr lang="en-CA" dirty="0" smtClean="0"/>
              <a:t>Bisphosphonates</a:t>
            </a:r>
            <a:endParaRPr lang="en-CA" dirty="0"/>
          </a:p>
        </p:txBody>
      </p:sp>
      <p:sp>
        <p:nvSpPr>
          <p:cNvPr id="3" name="Content Placeholder 2"/>
          <p:cNvSpPr>
            <a:spLocks noGrp="1"/>
          </p:cNvSpPr>
          <p:nvPr>
            <p:ph idx="1"/>
          </p:nvPr>
        </p:nvSpPr>
        <p:spPr>
          <a:xfrm>
            <a:off x="457200" y="1036637"/>
            <a:ext cx="8229600" cy="4525963"/>
          </a:xfrm>
        </p:spPr>
        <p:txBody>
          <a:bodyPr>
            <a:normAutofit/>
          </a:bodyPr>
          <a:lstStyle/>
          <a:p>
            <a:r>
              <a:rPr lang="en-CA" dirty="0" smtClean="0"/>
              <a:t>If low risk of falls, is it needed? If bed bound, is treatment needed?</a:t>
            </a:r>
          </a:p>
          <a:p>
            <a:r>
              <a:rPr lang="en-CA" dirty="0" smtClean="0"/>
              <a:t>No need to taper with alendronate</a:t>
            </a:r>
          </a:p>
          <a:p>
            <a:r>
              <a:rPr lang="en-CA" dirty="0" smtClean="0"/>
              <a:t>Consider switch to prolia (denosumab) after 5 yrs. of bisphosphonates </a:t>
            </a:r>
          </a:p>
          <a:p>
            <a:r>
              <a:rPr lang="en-CA" dirty="0" smtClean="0"/>
              <a:t>Prolia has an LU code for women only</a:t>
            </a:r>
            <a:endParaRPr lang="en-CA" dirty="0"/>
          </a:p>
        </p:txBody>
      </p:sp>
    </p:spTree>
    <p:extLst>
      <p:ext uri="{BB962C8B-B14F-4D97-AF65-F5344CB8AC3E}">
        <p14:creationId xmlns:p14="http://schemas.microsoft.com/office/powerpoint/2010/main" val="426290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maleenhancementspot.com/wp-content/uploads/2012/12/Pills.jpg">
            <a:hlinkClick r:id="rId3"/>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17000"/>
                    </a14:imgEffect>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18143" y="4568374"/>
            <a:ext cx="5029200" cy="23186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7257"/>
            <a:ext cx="8229600" cy="1143000"/>
          </a:xfrm>
        </p:spPr>
        <p:txBody>
          <a:bodyPr/>
          <a:lstStyle/>
          <a:p>
            <a:r>
              <a:rPr lang="en-CA" dirty="0" smtClean="0"/>
              <a:t>Benzodiazepines</a:t>
            </a:r>
            <a:endParaRPr lang="en-CA" dirty="0"/>
          </a:p>
        </p:txBody>
      </p:sp>
      <p:sp>
        <p:nvSpPr>
          <p:cNvPr id="3" name="Content Placeholder 2"/>
          <p:cNvSpPr>
            <a:spLocks noGrp="1"/>
          </p:cNvSpPr>
          <p:nvPr>
            <p:ph idx="1"/>
          </p:nvPr>
        </p:nvSpPr>
        <p:spPr>
          <a:xfrm>
            <a:off x="457200" y="1066800"/>
            <a:ext cx="8229600" cy="4525963"/>
          </a:xfrm>
          <a:solidFill>
            <a:srgbClr val="FFFFFF">
              <a:alpha val="50196"/>
            </a:srgbClr>
          </a:solidFill>
        </p:spPr>
        <p:txBody>
          <a:bodyPr>
            <a:normAutofit fontScale="92500" lnSpcReduction="20000"/>
          </a:bodyPr>
          <a:lstStyle/>
          <a:p>
            <a:r>
              <a:rPr lang="en-CA" dirty="0" smtClean="0"/>
              <a:t>Tolerance, dependence and increased risk of adverse events (falls, cognitive decline)</a:t>
            </a:r>
          </a:p>
          <a:p>
            <a:r>
              <a:rPr lang="en-CA" dirty="0" smtClean="0"/>
              <a:t>Transfer to equivalent daily dose of diazepam (longer acting) at bedtime</a:t>
            </a:r>
          </a:p>
          <a:p>
            <a:r>
              <a:rPr lang="en-CA" dirty="0" smtClean="0"/>
              <a:t>Reduce diazepam dose every 2-3 weeks, if withdrawal symptoms, hold at this dose until resolved</a:t>
            </a:r>
          </a:p>
          <a:p>
            <a:r>
              <a:rPr lang="en-CA" dirty="0" smtClean="0"/>
              <a:t>Reduce further in smaller steps (may take 4 weeks to a year)</a:t>
            </a:r>
          </a:p>
          <a:p>
            <a:r>
              <a:rPr lang="en-CA" dirty="0" smtClean="0"/>
              <a:t>Withdrawal effects common</a:t>
            </a:r>
            <a:endParaRPr lang="en-CA" dirty="0"/>
          </a:p>
        </p:txBody>
      </p:sp>
    </p:spTree>
    <p:extLst>
      <p:ext uri="{BB962C8B-B14F-4D97-AF65-F5344CB8AC3E}">
        <p14:creationId xmlns:p14="http://schemas.microsoft.com/office/powerpoint/2010/main" val="8827447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maleenhancementspot.com/wp-content/uploads/2012/12/Pills.jpg">
            <a:hlinkClick r:id="rId3"/>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17000"/>
                    </a14:imgEffect>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18143" y="4568374"/>
            <a:ext cx="5029200" cy="23186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8143"/>
            <a:ext cx="8229600" cy="1143000"/>
          </a:xfrm>
        </p:spPr>
        <p:txBody>
          <a:bodyPr/>
          <a:lstStyle/>
          <a:p>
            <a:r>
              <a:rPr lang="en-CA" dirty="0" smtClean="0"/>
              <a:t>Statins</a:t>
            </a:r>
            <a:endParaRPr lang="en-CA" dirty="0"/>
          </a:p>
        </p:txBody>
      </p:sp>
      <p:sp>
        <p:nvSpPr>
          <p:cNvPr id="3" name="Content Placeholder 2"/>
          <p:cNvSpPr>
            <a:spLocks noGrp="1"/>
          </p:cNvSpPr>
          <p:nvPr>
            <p:ph idx="1"/>
          </p:nvPr>
        </p:nvSpPr>
        <p:spPr>
          <a:xfrm>
            <a:off x="457200" y="990600"/>
            <a:ext cx="8229600" cy="4525963"/>
          </a:xfrm>
          <a:solidFill>
            <a:srgbClr val="FFFFFF">
              <a:alpha val="50196"/>
            </a:srgbClr>
          </a:solidFill>
        </p:spPr>
        <p:txBody>
          <a:bodyPr>
            <a:normAutofit fontScale="92500" lnSpcReduction="10000"/>
          </a:bodyPr>
          <a:lstStyle/>
          <a:p>
            <a:r>
              <a:rPr lang="en-CA" dirty="0" smtClean="0"/>
              <a:t>Stop in palliative patients, no taper necessary</a:t>
            </a:r>
          </a:p>
          <a:p>
            <a:r>
              <a:rPr lang="en-CA" dirty="0" smtClean="0"/>
              <a:t>Otherwise, base on individual benefit and risk assessment</a:t>
            </a:r>
          </a:p>
          <a:p>
            <a:r>
              <a:rPr lang="en-CA" dirty="0" smtClean="0"/>
              <a:t>Stopping may be justified due to short life expectancy, low risk of CV event, adverse effects, falling</a:t>
            </a:r>
          </a:p>
          <a:p>
            <a:r>
              <a:rPr lang="en-CA" dirty="0" smtClean="0"/>
              <a:t>PROSPER study was done with subjects aged 70-82 with either history of CV disease and stroke or risk factors for same.  Showed decreases in Coronary death, and non fatal MIs at 3 years</a:t>
            </a:r>
            <a:endParaRPr lang="en-CA" dirty="0"/>
          </a:p>
        </p:txBody>
      </p:sp>
    </p:spTree>
    <p:extLst>
      <p:ext uri="{BB962C8B-B14F-4D97-AF65-F5344CB8AC3E}">
        <p14:creationId xmlns:p14="http://schemas.microsoft.com/office/powerpoint/2010/main" val="40551667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maleenhancementspot.com/wp-content/uploads/2012/12/Pills.jpg">
            <a:hlinkClick r:id="rId3"/>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17000"/>
                    </a14:imgEffect>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18143" y="4568374"/>
            <a:ext cx="5029200" cy="23186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lstStyle/>
          <a:p>
            <a:r>
              <a:rPr lang="en-CA" dirty="0" smtClean="0"/>
              <a:t>Anti-hypertensives</a:t>
            </a:r>
            <a:endParaRPr lang="en-CA" dirty="0"/>
          </a:p>
        </p:txBody>
      </p:sp>
      <p:sp>
        <p:nvSpPr>
          <p:cNvPr id="3" name="Content Placeholder 2"/>
          <p:cNvSpPr>
            <a:spLocks noGrp="1"/>
          </p:cNvSpPr>
          <p:nvPr>
            <p:ph idx="1"/>
          </p:nvPr>
        </p:nvSpPr>
        <p:spPr>
          <a:xfrm>
            <a:off x="457200" y="914400"/>
            <a:ext cx="8229600" cy="4525963"/>
          </a:xfrm>
          <a:solidFill>
            <a:srgbClr val="FFFFFF">
              <a:alpha val="50196"/>
            </a:srgbClr>
          </a:solidFill>
        </p:spPr>
        <p:txBody>
          <a:bodyPr>
            <a:normAutofit fontScale="92500" lnSpcReduction="20000"/>
          </a:bodyPr>
          <a:lstStyle/>
          <a:p>
            <a:r>
              <a:rPr lang="en-CA" dirty="0" smtClean="0"/>
              <a:t>Is there still an indication?</a:t>
            </a:r>
          </a:p>
          <a:p>
            <a:r>
              <a:rPr lang="en-CA" dirty="0" smtClean="0"/>
              <a:t>Safe targets for BP in elderly (&gt;150/90)</a:t>
            </a:r>
          </a:p>
          <a:p>
            <a:r>
              <a:rPr lang="en-CA" dirty="0" smtClean="0"/>
              <a:t>Alternative therapies (i.e.: compression stocking instead of loop diuretic)</a:t>
            </a:r>
          </a:p>
          <a:p>
            <a:r>
              <a:rPr lang="en-CA" dirty="0" smtClean="0"/>
              <a:t>B blockers: if started post AMI, but normal LV systolic function, no angina and not needed for hypertension or dysrhythmia, probably only beneficial for first year post AMI (use gradual dose reduction to avoid adverse withdrawal effects)</a:t>
            </a:r>
          </a:p>
          <a:p>
            <a:r>
              <a:rPr lang="en-CA" dirty="0" smtClean="0"/>
              <a:t>B blockers, ACE-I, CCBlockers should be tapered</a:t>
            </a:r>
          </a:p>
          <a:p>
            <a:endParaRPr lang="en-CA" dirty="0"/>
          </a:p>
        </p:txBody>
      </p:sp>
    </p:spTree>
    <p:extLst>
      <p:ext uri="{BB962C8B-B14F-4D97-AF65-F5344CB8AC3E}">
        <p14:creationId xmlns:p14="http://schemas.microsoft.com/office/powerpoint/2010/main" val="41988019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maleenhancementspot.com/wp-content/uploads/2012/12/Pills.jpg">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17000"/>
                    </a14:imgEffect>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18143" y="4568374"/>
            <a:ext cx="5029200" cy="23186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4514"/>
            <a:ext cx="8229600" cy="1143000"/>
          </a:xfrm>
        </p:spPr>
        <p:txBody>
          <a:bodyPr>
            <a:normAutofit fontScale="90000"/>
          </a:bodyPr>
          <a:lstStyle/>
          <a:p>
            <a:r>
              <a:rPr lang="en-CA" dirty="0" smtClean="0"/>
              <a:t>American Geriatric Society 2015 Updated Beers Criteria</a:t>
            </a:r>
            <a:endParaRPr lang="en-CA" dirty="0"/>
          </a:p>
        </p:txBody>
      </p:sp>
      <p:sp>
        <p:nvSpPr>
          <p:cNvPr id="3" name="Content Placeholder 2"/>
          <p:cNvSpPr>
            <a:spLocks noGrp="1"/>
          </p:cNvSpPr>
          <p:nvPr>
            <p:ph idx="1"/>
          </p:nvPr>
        </p:nvSpPr>
        <p:spPr>
          <a:xfrm>
            <a:off x="457200" y="1219881"/>
            <a:ext cx="8229600" cy="4525963"/>
          </a:xfrm>
          <a:solidFill>
            <a:srgbClr val="FFFFFF">
              <a:alpha val="50196"/>
            </a:srgbClr>
          </a:solidFill>
        </p:spPr>
        <p:txBody>
          <a:bodyPr>
            <a:normAutofit fontScale="92500" lnSpcReduction="10000"/>
          </a:bodyPr>
          <a:lstStyle/>
          <a:p>
            <a:r>
              <a:rPr lang="en-CA" dirty="0" smtClean="0"/>
              <a:t>Lists of potentially inappropriate medications to be avoided in older adults</a:t>
            </a:r>
          </a:p>
          <a:p>
            <a:r>
              <a:rPr lang="en-CA" dirty="0" smtClean="0"/>
              <a:t>New list of drugs to avoid or dose adjust for decreased kidney function</a:t>
            </a:r>
          </a:p>
          <a:p>
            <a:r>
              <a:rPr lang="en-CA" dirty="0" smtClean="0"/>
              <a:t>New list of drugs to avoid based on drug-drug interactions</a:t>
            </a:r>
          </a:p>
          <a:p>
            <a:r>
              <a:rPr lang="en-CA" dirty="0" smtClean="0"/>
              <a:t>Not applicable to those in palliative care</a:t>
            </a:r>
          </a:p>
          <a:p>
            <a:r>
              <a:rPr lang="en-CA" dirty="0" smtClean="0"/>
              <a:t>Companion paper of Alternative Suggestions</a:t>
            </a:r>
          </a:p>
          <a:p>
            <a:r>
              <a:rPr lang="en-CA" dirty="0" smtClean="0"/>
              <a:t>Grouped by organ systems</a:t>
            </a:r>
            <a:endParaRPr lang="en-CA" dirty="0"/>
          </a:p>
        </p:txBody>
      </p:sp>
    </p:spTree>
    <p:extLst>
      <p:ext uri="{BB962C8B-B14F-4D97-AF65-F5344CB8AC3E}">
        <p14:creationId xmlns:p14="http://schemas.microsoft.com/office/powerpoint/2010/main" val="15561650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maleenhancementspot.com/wp-content/uploads/2012/12/Pills.jpg">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17000"/>
                    </a14:imgEffect>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18143" y="4568374"/>
            <a:ext cx="5029200" cy="23186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STOPP START Tool</a:t>
            </a:r>
            <a:endParaRPr lang="en-CA" dirty="0"/>
          </a:p>
        </p:txBody>
      </p:sp>
      <p:sp>
        <p:nvSpPr>
          <p:cNvPr id="3" name="Content Placeholder 2"/>
          <p:cNvSpPr>
            <a:spLocks noGrp="1"/>
          </p:cNvSpPr>
          <p:nvPr>
            <p:ph idx="1"/>
          </p:nvPr>
        </p:nvSpPr>
        <p:spPr/>
        <p:txBody>
          <a:bodyPr/>
          <a:lstStyle/>
          <a:p>
            <a:r>
              <a:rPr lang="en-CA" dirty="0" smtClean="0"/>
              <a:t>Medications for patients 65 and over</a:t>
            </a:r>
          </a:p>
          <a:p>
            <a:r>
              <a:rPr lang="en-CA" dirty="0" smtClean="0"/>
              <a:t>British</a:t>
            </a:r>
          </a:p>
          <a:p>
            <a:r>
              <a:rPr lang="en-CA" dirty="0" smtClean="0"/>
              <a:t>18 Geriatricians originally</a:t>
            </a:r>
          </a:p>
          <a:p>
            <a:r>
              <a:rPr lang="en-CA" dirty="0" smtClean="0"/>
              <a:t>Grouped in British National Formulary Chapters categories</a:t>
            </a:r>
            <a:endParaRPr lang="en-CA" dirty="0"/>
          </a:p>
        </p:txBody>
      </p:sp>
    </p:spTree>
    <p:extLst>
      <p:ext uri="{BB962C8B-B14F-4D97-AF65-F5344CB8AC3E}">
        <p14:creationId xmlns:p14="http://schemas.microsoft.com/office/powerpoint/2010/main" val="26378225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maleenhancementspot.com/wp-content/uploads/2012/12/Pills.jpg">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17000"/>
                    </a14:imgEffect>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18143" y="4568374"/>
            <a:ext cx="5029200" cy="23186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CA" dirty="0" smtClean="0"/>
              <a:t>The Ottawa Top Ten Tool:</a:t>
            </a:r>
            <a:br>
              <a:rPr lang="en-CA" dirty="0" smtClean="0"/>
            </a:br>
            <a:r>
              <a:rPr lang="en-CA" dirty="0" smtClean="0"/>
              <a:t>Drug Classes to Avoid in the Elderly</a:t>
            </a:r>
            <a:endParaRPr lang="en-CA" dirty="0"/>
          </a:p>
        </p:txBody>
      </p:sp>
      <p:sp>
        <p:nvSpPr>
          <p:cNvPr id="3" name="Content Placeholder 2"/>
          <p:cNvSpPr>
            <a:spLocks noGrp="1"/>
          </p:cNvSpPr>
          <p:nvPr>
            <p:ph idx="1"/>
          </p:nvPr>
        </p:nvSpPr>
        <p:spPr/>
        <p:txBody>
          <a:bodyPr/>
          <a:lstStyle/>
          <a:p>
            <a:r>
              <a:rPr lang="en-CA" dirty="0" smtClean="0"/>
              <a:t>Created after review of other tools and criteria for possibly inappropriate medications</a:t>
            </a:r>
          </a:p>
          <a:p>
            <a:r>
              <a:rPr lang="en-CA" dirty="0" smtClean="0"/>
              <a:t>Applicable in Canada</a:t>
            </a:r>
          </a:p>
          <a:p>
            <a:r>
              <a:rPr lang="en-CA" dirty="0" smtClean="0"/>
              <a:t>Arranged in drug categories</a:t>
            </a:r>
          </a:p>
          <a:p>
            <a:r>
              <a:rPr lang="en-CA" dirty="0" smtClean="0"/>
              <a:t>Concentrates on common high risk drugs</a:t>
            </a:r>
            <a:endParaRPr lang="en-CA" dirty="0"/>
          </a:p>
        </p:txBody>
      </p:sp>
    </p:spTree>
    <p:extLst>
      <p:ext uri="{BB962C8B-B14F-4D97-AF65-F5344CB8AC3E}">
        <p14:creationId xmlns:p14="http://schemas.microsoft.com/office/powerpoint/2010/main" val="39112901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maleenhancementspot.com/wp-content/uploads/2012/12/Pills.jpg">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17000"/>
                    </a14:imgEffect>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18143" y="4568374"/>
            <a:ext cx="5029200" cy="23186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Anticholinergic Load in the Elderly</a:t>
            </a:r>
            <a:endParaRPr lang="en-CA" dirty="0"/>
          </a:p>
        </p:txBody>
      </p:sp>
      <p:sp>
        <p:nvSpPr>
          <p:cNvPr id="3" name="Content Placeholder 2"/>
          <p:cNvSpPr>
            <a:spLocks noGrp="1"/>
          </p:cNvSpPr>
          <p:nvPr>
            <p:ph idx="1"/>
          </p:nvPr>
        </p:nvSpPr>
        <p:spPr>
          <a:solidFill>
            <a:srgbClr val="FFFFFF">
              <a:alpha val="50196"/>
            </a:srgbClr>
          </a:solidFill>
        </p:spPr>
        <p:txBody>
          <a:bodyPr>
            <a:normAutofit/>
          </a:bodyPr>
          <a:lstStyle/>
          <a:p>
            <a:r>
              <a:rPr lang="en-CA" b="1" dirty="0" smtClean="0"/>
              <a:t>Central adverse effects </a:t>
            </a:r>
            <a:r>
              <a:rPr lang="en-CA" dirty="0" smtClean="0"/>
              <a:t>(Falls, dizziness, confusion</a:t>
            </a:r>
          </a:p>
          <a:p>
            <a:r>
              <a:rPr lang="en-CA" b="1" dirty="0" smtClean="0"/>
              <a:t>Peripheral adverse effects </a:t>
            </a:r>
            <a:r>
              <a:rPr lang="en-CA" dirty="0" smtClean="0"/>
              <a:t>(dry mouth, dry eyes, constipation)</a:t>
            </a:r>
          </a:p>
          <a:p>
            <a:r>
              <a:rPr lang="en-CA" dirty="0" smtClean="0"/>
              <a:t>Hospitalizations</a:t>
            </a:r>
          </a:p>
          <a:p>
            <a:r>
              <a:rPr lang="en-CA" dirty="0" smtClean="0"/>
              <a:t>Loss of independence</a:t>
            </a:r>
          </a:p>
          <a:p>
            <a:r>
              <a:rPr lang="en-CA" dirty="0" smtClean="0"/>
              <a:t>Cognitive dysfunction/delirium</a:t>
            </a:r>
          </a:p>
          <a:p>
            <a:endParaRPr lang="en-CA" dirty="0"/>
          </a:p>
        </p:txBody>
      </p:sp>
    </p:spTree>
    <p:extLst>
      <p:ext uri="{BB962C8B-B14F-4D97-AF65-F5344CB8AC3E}">
        <p14:creationId xmlns:p14="http://schemas.microsoft.com/office/powerpoint/2010/main" val="3653041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maleenhancementspot.com/wp-content/uploads/2012/12/Pills.jpg">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17000"/>
                    </a14:imgEffect>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18143" y="4568374"/>
            <a:ext cx="5029200" cy="23186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Modified Anticholinergic Scale</a:t>
            </a:r>
            <a:endParaRPr lang="en-CA" dirty="0"/>
          </a:p>
        </p:txBody>
      </p:sp>
      <p:sp>
        <p:nvSpPr>
          <p:cNvPr id="5" name="Content Placeholder 4"/>
          <p:cNvSpPr>
            <a:spLocks noGrp="1"/>
          </p:cNvSpPr>
          <p:nvPr>
            <p:ph idx="1"/>
          </p:nvPr>
        </p:nvSpPr>
        <p:spPr>
          <a:solidFill>
            <a:srgbClr val="FFFFFF">
              <a:alpha val="50196"/>
            </a:srgbClr>
          </a:solidFill>
        </p:spPr>
        <p:txBody>
          <a:bodyPr numCol="3">
            <a:normAutofit fontScale="47500" lnSpcReduction="20000"/>
          </a:bodyPr>
          <a:lstStyle/>
          <a:p>
            <a:r>
              <a:rPr lang="en-CA" b="1" dirty="0"/>
              <a:t>3 Points</a:t>
            </a:r>
          </a:p>
          <a:p>
            <a:r>
              <a:rPr lang="en-CA" dirty="0"/>
              <a:t>Amitriptyline</a:t>
            </a:r>
          </a:p>
          <a:p>
            <a:r>
              <a:rPr lang="en-CA" dirty="0"/>
              <a:t>Atropine/scopolamine</a:t>
            </a:r>
          </a:p>
          <a:p>
            <a:r>
              <a:rPr lang="en-CA" dirty="0"/>
              <a:t>Benztropine</a:t>
            </a:r>
          </a:p>
          <a:p>
            <a:r>
              <a:rPr lang="en-CA" dirty="0"/>
              <a:t>Chlorpromazine</a:t>
            </a:r>
          </a:p>
          <a:p>
            <a:r>
              <a:rPr lang="en-CA" dirty="0"/>
              <a:t>Clomipramine</a:t>
            </a:r>
          </a:p>
          <a:p>
            <a:r>
              <a:rPr lang="en-CA" dirty="0"/>
              <a:t>Dicyclomine</a:t>
            </a:r>
          </a:p>
          <a:p>
            <a:r>
              <a:rPr lang="en-CA" dirty="0"/>
              <a:t>Diphenhydramine</a:t>
            </a:r>
          </a:p>
          <a:p>
            <a:r>
              <a:rPr lang="en-CA" dirty="0"/>
              <a:t>Doxepin</a:t>
            </a:r>
          </a:p>
          <a:p>
            <a:r>
              <a:rPr lang="en-CA" dirty="0"/>
              <a:t>Fluphenazine</a:t>
            </a:r>
          </a:p>
          <a:p>
            <a:r>
              <a:rPr lang="en-CA" dirty="0"/>
              <a:t>Flurazepam</a:t>
            </a:r>
          </a:p>
          <a:p>
            <a:r>
              <a:rPr lang="en-CA" dirty="0"/>
              <a:t>Hydroxyzine</a:t>
            </a:r>
          </a:p>
          <a:p>
            <a:r>
              <a:rPr lang="en-CA" dirty="0"/>
              <a:t>Hyoscyamine products</a:t>
            </a:r>
          </a:p>
          <a:p>
            <a:r>
              <a:rPr lang="en-CA" dirty="0"/>
              <a:t>Imipramine</a:t>
            </a:r>
          </a:p>
          <a:p>
            <a:r>
              <a:rPr lang="en-CA" dirty="0"/>
              <a:t>Meperidine</a:t>
            </a:r>
          </a:p>
          <a:p>
            <a:r>
              <a:rPr lang="en-CA" dirty="0"/>
              <a:t>Nitrazepam</a:t>
            </a:r>
          </a:p>
          <a:p>
            <a:r>
              <a:rPr lang="en-CA" dirty="0"/>
              <a:t>Oxybutynin</a:t>
            </a:r>
          </a:p>
          <a:p>
            <a:r>
              <a:rPr lang="en-CA" dirty="0"/>
              <a:t>Perphenazine</a:t>
            </a:r>
          </a:p>
          <a:p>
            <a:r>
              <a:rPr lang="en-CA" dirty="0"/>
              <a:t>Solifenacin</a:t>
            </a:r>
          </a:p>
          <a:p>
            <a:r>
              <a:rPr lang="en-CA" b="1" dirty="0" smtClean="0"/>
              <a:t>2 </a:t>
            </a:r>
            <a:r>
              <a:rPr lang="en-CA" b="1" dirty="0"/>
              <a:t>Points</a:t>
            </a:r>
          </a:p>
          <a:p>
            <a:r>
              <a:rPr lang="en-CA" dirty="0"/>
              <a:t>Amantadine</a:t>
            </a:r>
          </a:p>
          <a:p>
            <a:r>
              <a:rPr lang="en-CA" dirty="0"/>
              <a:t>Baclofen</a:t>
            </a:r>
          </a:p>
          <a:p>
            <a:r>
              <a:rPr lang="en-CA" dirty="0"/>
              <a:t>Cetirizine</a:t>
            </a:r>
          </a:p>
          <a:p>
            <a:r>
              <a:rPr lang="en-CA" dirty="0"/>
              <a:t>Cimetidine</a:t>
            </a:r>
          </a:p>
          <a:p>
            <a:r>
              <a:rPr lang="en-CA" dirty="0"/>
              <a:t>Clozapine</a:t>
            </a:r>
          </a:p>
          <a:p>
            <a:r>
              <a:rPr lang="en-CA" dirty="0"/>
              <a:t>Cyclobenzaprine</a:t>
            </a:r>
          </a:p>
          <a:p>
            <a:r>
              <a:rPr lang="en-CA" dirty="0"/>
              <a:t>Desipramine</a:t>
            </a:r>
          </a:p>
          <a:p>
            <a:r>
              <a:rPr lang="en-CA" dirty="0"/>
              <a:t>Loperamide</a:t>
            </a:r>
          </a:p>
          <a:p>
            <a:r>
              <a:rPr lang="en-CA" dirty="0"/>
              <a:t>Loratadine</a:t>
            </a:r>
          </a:p>
          <a:p>
            <a:r>
              <a:rPr lang="en-CA" dirty="0"/>
              <a:t>Nortriptyline</a:t>
            </a:r>
          </a:p>
          <a:p>
            <a:r>
              <a:rPr lang="en-CA" dirty="0"/>
              <a:t>Olanzapine</a:t>
            </a:r>
          </a:p>
          <a:p>
            <a:r>
              <a:rPr lang="en-CA" dirty="0"/>
              <a:t>Prochlorperazine</a:t>
            </a:r>
          </a:p>
          <a:p>
            <a:r>
              <a:rPr lang="en-CA" dirty="0"/>
              <a:t>Pseudoephedrine</a:t>
            </a:r>
          </a:p>
          <a:p>
            <a:r>
              <a:rPr lang="en-CA" dirty="0"/>
              <a:t>Tiprolidine</a:t>
            </a:r>
          </a:p>
          <a:p>
            <a:r>
              <a:rPr lang="en-CA" dirty="0" smtClean="0"/>
              <a:t>Tolterodine</a:t>
            </a:r>
          </a:p>
          <a:p>
            <a:endParaRPr lang="en-CA" dirty="0" smtClean="0"/>
          </a:p>
          <a:p>
            <a:endParaRPr lang="en-CA" dirty="0"/>
          </a:p>
          <a:p>
            <a:endParaRPr lang="en-CA" dirty="0"/>
          </a:p>
          <a:p>
            <a:r>
              <a:rPr lang="en-CA" b="1" dirty="0"/>
              <a:t>1 Point</a:t>
            </a:r>
          </a:p>
          <a:p>
            <a:r>
              <a:rPr lang="en-CA" dirty="0"/>
              <a:t>Carbidopa-levodopa</a:t>
            </a:r>
          </a:p>
          <a:p>
            <a:r>
              <a:rPr lang="en-CA" dirty="0"/>
              <a:t>Entacapone</a:t>
            </a:r>
          </a:p>
          <a:p>
            <a:r>
              <a:rPr lang="en-CA" dirty="0"/>
              <a:t>Haloperidol</a:t>
            </a:r>
          </a:p>
          <a:p>
            <a:r>
              <a:rPr lang="en-CA" dirty="0"/>
              <a:t>Methocarbamol</a:t>
            </a:r>
          </a:p>
          <a:p>
            <a:r>
              <a:rPr lang="en-CA" dirty="0"/>
              <a:t>Metoclopramide</a:t>
            </a:r>
          </a:p>
          <a:p>
            <a:r>
              <a:rPr lang="en-CA" dirty="0"/>
              <a:t>Mirtazapine</a:t>
            </a:r>
          </a:p>
          <a:p>
            <a:r>
              <a:rPr lang="en-CA" dirty="0"/>
              <a:t>Paroxetine</a:t>
            </a:r>
          </a:p>
          <a:p>
            <a:r>
              <a:rPr lang="en-CA" dirty="0"/>
              <a:t>Pramipexole</a:t>
            </a:r>
          </a:p>
          <a:p>
            <a:r>
              <a:rPr lang="en-CA" dirty="0"/>
              <a:t>Quetiapine</a:t>
            </a:r>
          </a:p>
          <a:p>
            <a:r>
              <a:rPr lang="en-CA" dirty="0"/>
              <a:t>Ranitidine</a:t>
            </a:r>
          </a:p>
          <a:p>
            <a:r>
              <a:rPr lang="en-CA" dirty="0"/>
              <a:t>Risperidone</a:t>
            </a:r>
          </a:p>
          <a:p>
            <a:r>
              <a:rPr lang="en-CA" dirty="0"/>
              <a:t>Selegiline</a:t>
            </a:r>
          </a:p>
          <a:p>
            <a:r>
              <a:rPr lang="en-CA" dirty="0"/>
              <a:t>Trazodone</a:t>
            </a:r>
          </a:p>
          <a:p>
            <a:r>
              <a:rPr lang="en-CA" dirty="0"/>
              <a:t>Ziprasidone</a:t>
            </a:r>
          </a:p>
          <a:p>
            <a:r>
              <a:rPr lang="en-CA" dirty="0"/>
              <a:t>Source: Adapted from Rudolph et al.24</a:t>
            </a:r>
          </a:p>
        </p:txBody>
      </p:sp>
    </p:spTree>
    <p:extLst>
      <p:ext uri="{BB962C8B-B14F-4D97-AF65-F5344CB8AC3E}">
        <p14:creationId xmlns:p14="http://schemas.microsoft.com/office/powerpoint/2010/main" val="18525110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Resources</a:t>
            </a:r>
            <a:endParaRPr lang="en-CA" dirty="0"/>
          </a:p>
        </p:txBody>
      </p:sp>
      <p:sp>
        <p:nvSpPr>
          <p:cNvPr id="3" name="Content Placeholder 2"/>
          <p:cNvSpPr>
            <a:spLocks noGrp="1"/>
          </p:cNvSpPr>
          <p:nvPr>
            <p:ph idx="1"/>
          </p:nvPr>
        </p:nvSpPr>
        <p:spPr/>
        <p:txBody>
          <a:bodyPr>
            <a:normAutofit fontScale="77500" lnSpcReduction="20000"/>
          </a:bodyPr>
          <a:lstStyle/>
          <a:p>
            <a:r>
              <a:rPr lang="en-CA" dirty="0" smtClean="0"/>
              <a:t>American Geriatrics Society 2015 Updated Beers Criteria for Potentially Inappropriate Medication Use in Older Adults, J Am Geriatr Soc 63:2227-2246, 2015.</a:t>
            </a:r>
          </a:p>
          <a:p>
            <a:r>
              <a:rPr lang="en-CA" dirty="0" smtClean="0"/>
              <a:t>Alternative Medications for Medications in the Use of High-Risk Medications in the Elderly and Potentially Harmful Drug-Disease Interactions in the Elderly quality Measures; J Am Geriatr Soc 63:e8-e18, 2015.</a:t>
            </a:r>
          </a:p>
          <a:p>
            <a:r>
              <a:rPr lang="en-CA" dirty="0" smtClean="0"/>
              <a:t>Deciding when to stop: towards evidence-based deprescribing of drugs in older populations; Evid Based Med August 2013, volume 18,number 4:121-124, 2012.</a:t>
            </a:r>
          </a:p>
          <a:p>
            <a:r>
              <a:rPr lang="en-CA" dirty="0" smtClean="0"/>
              <a:t>Reducing Inappropriate Polypharmacy : The Process of Deprescribing, JAMA Intern Med.doi:10.1001/jamainternmed.2015.0324.</a:t>
            </a:r>
            <a:endParaRPr lang="en-CA" dirty="0"/>
          </a:p>
        </p:txBody>
      </p:sp>
    </p:spTree>
    <p:extLst>
      <p:ext uri="{BB962C8B-B14F-4D97-AF65-F5344CB8AC3E}">
        <p14:creationId xmlns:p14="http://schemas.microsoft.com/office/powerpoint/2010/main" val="41954681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maleenhancementspot.com/wp-content/uploads/2012/12/Pills.jpg">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17000"/>
                    </a14:imgEffect>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18143" y="4568374"/>
            <a:ext cx="5029200" cy="23186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Goals of Presentation</a:t>
            </a:r>
            <a:endParaRPr lang="en-CA"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CA" dirty="0" smtClean="0"/>
              <a:t>Review physiological changes in the elderly predisposing to medication harm</a:t>
            </a:r>
          </a:p>
          <a:p>
            <a:pPr marL="514350" indent="-514350">
              <a:buFont typeface="+mj-lt"/>
              <a:buAutoNum type="arabicPeriod"/>
            </a:pPr>
            <a:r>
              <a:rPr lang="en-CA" dirty="0" smtClean="0"/>
              <a:t>Sick Days: which medications do we withhold?</a:t>
            </a:r>
            <a:endParaRPr lang="en-CA" dirty="0"/>
          </a:p>
          <a:p>
            <a:pPr marL="514350" indent="-514350">
              <a:buFont typeface="+mj-lt"/>
              <a:buAutoNum type="arabicPeriod"/>
            </a:pPr>
            <a:r>
              <a:rPr lang="en-CA" dirty="0" smtClean="0"/>
              <a:t>Why withdraw medications in our elderly population?</a:t>
            </a:r>
          </a:p>
          <a:p>
            <a:endParaRPr lang="en-CA" dirty="0"/>
          </a:p>
        </p:txBody>
      </p:sp>
    </p:spTree>
    <p:extLst>
      <p:ext uri="{BB962C8B-B14F-4D97-AF65-F5344CB8AC3E}">
        <p14:creationId xmlns:p14="http://schemas.microsoft.com/office/powerpoint/2010/main" val="22984487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Resources</a:t>
            </a:r>
            <a:endParaRPr lang="en-CA" dirty="0"/>
          </a:p>
        </p:txBody>
      </p:sp>
      <p:sp>
        <p:nvSpPr>
          <p:cNvPr id="3" name="Content Placeholder 2"/>
          <p:cNvSpPr>
            <a:spLocks noGrp="1"/>
          </p:cNvSpPr>
          <p:nvPr>
            <p:ph idx="1"/>
          </p:nvPr>
        </p:nvSpPr>
        <p:spPr/>
        <p:txBody>
          <a:bodyPr>
            <a:normAutofit fontScale="92500"/>
          </a:bodyPr>
          <a:lstStyle/>
          <a:p>
            <a:r>
              <a:rPr lang="en-CA" dirty="0" smtClean="0"/>
              <a:t>STARTing and STOPPing Medications in the Elderly</a:t>
            </a:r>
            <a:r>
              <a:rPr lang="en-CA" dirty="0"/>
              <a:t>, </a:t>
            </a:r>
            <a:r>
              <a:rPr lang="en-CA" dirty="0">
                <a:hlinkClick r:id="rId2"/>
              </a:rPr>
              <a:t>http://www.ngna.org/_</a:t>
            </a:r>
            <a:r>
              <a:rPr lang="en-CA" dirty="0" smtClean="0">
                <a:hlinkClick r:id="rId2"/>
              </a:rPr>
              <a:t>resources/documentation/chapter/carolina_mountain/STARTandSTOPP.pdf</a:t>
            </a:r>
            <a:endParaRPr lang="en-CA" dirty="0" smtClean="0"/>
          </a:p>
          <a:p>
            <a:r>
              <a:rPr lang="en-CA" dirty="0" smtClean="0"/>
              <a:t>STOPP START Toolkit Supporting </a:t>
            </a:r>
            <a:r>
              <a:rPr lang="en-CA" dirty="0"/>
              <a:t>Medication Review, </a:t>
            </a:r>
            <a:r>
              <a:rPr lang="en-CA" dirty="0">
                <a:hlinkClick r:id="rId3"/>
              </a:rPr>
              <a:t>http://</a:t>
            </a:r>
            <a:r>
              <a:rPr lang="en-CA" dirty="0" smtClean="0">
                <a:hlinkClick r:id="rId3"/>
              </a:rPr>
              <a:t>www.cumbria.nhs.uk/ProfessionalZone/MedicinesManagement/Guidelines/StopstartToolkit2011.pdf</a:t>
            </a:r>
            <a:endParaRPr lang="en-CA" dirty="0" smtClean="0"/>
          </a:p>
          <a:p>
            <a:endParaRPr lang="en-CA" dirty="0"/>
          </a:p>
        </p:txBody>
      </p:sp>
    </p:spTree>
    <p:extLst>
      <p:ext uri="{BB962C8B-B14F-4D97-AF65-F5344CB8AC3E}">
        <p14:creationId xmlns:p14="http://schemas.microsoft.com/office/powerpoint/2010/main" val="15146989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Resources</a:t>
            </a: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t>Sick </a:t>
            </a:r>
            <a:r>
              <a:rPr lang="en-CA" dirty="0"/>
              <a:t>Day medication List, </a:t>
            </a:r>
            <a:r>
              <a:rPr lang="en-CA" dirty="0">
                <a:hlinkClick r:id="rId2"/>
              </a:rPr>
              <a:t>http://</a:t>
            </a:r>
            <a:r>
              <a:rPr lang="en-CA" dirty="0" smtClean="0">
                <a:hlinkClick r:id="rId2"/>
              </a:rPr>
              <a:t>guidelines.diabetes.ca/CDACPG_resources/Appendices/Appendix_7.pdf</a:t>
            </a:r>
            <a:endParaRPr lang="en-CA" dirty="0" smtClean="0"/>
          </a:p>
          <a:p>
            <a:r>
              <a:rPr lang="en-CA" dirty="0" smtClean="0"/>
              <a:t>Ottawa </a:t>
            </a:r>
            <a:r>
              <a:rPr lang="en-CA" dirty="0"/>
              <a:t>Top Ten Tool, </a:t>
            </a:r>
            <a:r>
              <a:rPr lang="en-CA" dirty="0">
                <a:hlinkClick r:id="rId3"/>
              </a:rPr>
              <a:t>http://canadiangeriatrics.ca/default/index.cfm/linkservid/86F27E6A-B4AE-C03B-7BC1839EF84D70A1/showMeta/0</a:t>
            </a:r>
            <a:r>
              <a:rPr lang="en-CA" dirty="0" smtClean="0">
                <a:hlinkClick r:id="rId3"/>
              </a:rPr>
              <a:t>/</a:t>
            </a:r>
            <a:endParaRPr lang="en-CA" dirty="0" smtClean="0"/>
          </a:p>
          <a:p>
            <a:r>
              <a:rPr lang="en-CA" dirty="0" smtClean="0"/>
              <a:t>Modified Anticholinergic </a:t>
            </a:r>
            <a:r>
              <a:rPr lang="en-CA" dirty="0"/>
              <a:t>Risk Scale, </a:t>
            </a:r>
            <a:r>
              <a:rPr lang="en-CA" dirty="0">
                <a:hlinkClick r:id="rId4"/>
              </a:rPr>
              <a:t>http://www.canadiangeriatrics.ca/default/index.cfm/linkservid/86F27E6A-B4AE-C03B-7BC1839EF84D70A1/showMeta/0</a:t>
            </a:r>
            <a:r>
              <a:rPr lang="en-CA" dirty="0" smtClean="0">
                <a:hlinkClick r:id="rId4"/>
              </a:rPr>
              <a:t>/</a:t>
            </a:r>
            <a:endParaRPr lang="en-CA" dirty="0" smtClean="0"/>
          </a:p>
          <a:p>
            <a:endParaRPr lang="en-CA" dirty="0" smtClean="0"/>
          </a:p>
          <a:p>
            <a:endParaRPr lang="en-CA" dirty="0"/>
          </a:p>
        </p:txBody>
      </p:sp>
    </p:spTree>
    <p:extLst>
      <p:ext uri="{BB962C8B-B14F-4D97-AF65-F5344CB8AC3E}">
        <p14:creationId xmlns:p14="http://schemas.microsoft.com/office/powerpoint/2010/main" val="6403912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Resources</a:t>
            </a:r>
            <a:endParaRPr lang="en-CA" dirty="0"/>
          </a:p>
        </p:txBody>
      </p:sp>
      <p:sp>
        <p:nvSpPr>
          <p:cNvPr id="3" name="Content Placeholder 2"/>
          <p:cNvSpPr>
            <a:spLocks noGrp="1"/>
          </p:cNvSpPr>
          <p:nvPr>
            <p:ph idx="1"/>
          </p:nvPr>
        </p:nvSpPr>
        <p:spPr/>
        <p:txBody>
          <a:bodyPr/>
          <a:lstStyle/>
          <a:p>
            <a:r>
              <a:rPr lang="en-CA" dirty="0" smtClean="0"/>
              <a:t>Drugs to be avoided in patients with long QT syndrome: focus on the anaesthesiological</a:t>
            </a:r>
            <a:r>
              <a:rPr lang="en-CA" dirty="0"/>
              <a:t> management, </a:t>
            </a:r>
            <a:r>
              <a:rPr lang="en-CA" dirty="0">
                <a:hlinkClick r:id="rId2"/>
              </a:rPr>
              <a:t>http://</a:t>
            </a:r>
            <a:r>
              <a:rPr lang="en-CA" dirty="0" smtClean="0">
                <a:hlinkClick r:id="rId2"/>
              </a:rPr>
              <a:t>www.ncbi.nlm.nih.gov/pmc/articles/PMC3653016/</a:t>
            </a:r>
            <a:endParaRPr lang="en-CA" dirty="0" smtClean="0"/>
          </a:p>
          <a:p>
            <a:endParaRPr lang="en-CA" dirty="0"/>
          </a:p>
        </p:txBody>
      </p:sp>
    </p:spTree>
    <p:extLst>
      <p:ext uri="{BB962C8B-B14F-4D97-AF65-F5344CB8AC3E}">
        <p14:creationId xmlns:p14="http://schemas.microsoft.com/office/powerpoint/2010/main" val="36416462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maleenhancementspot.com/wp-content/uploads/2012/12/Pills.jpg">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17000"/>
                    </a14:imgEffect>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18143" y="4568374"/>
            <a:ext cx="5029200" cy="23186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Goals of Presentation</a:t>
            </a:r>
            <a:endParaRPr lang="en-CA" dirty="0"/>
          </a:p>
        </p:txBody>
      </p:sp>
      <p:sp>
        <p:nvSpPr>
          <p:cNvPr id="3" name="Content Placeholder 2"/>
          <p:cNvSpPr>
            <a:spLocks noGrp="1"/>
          </p:cNvSpPr>
          <p:nvPr>
            <p:ph idx="1"/>
          </p:nvPr>
        </p:nvSpPr>
        <p:spPr/>
        <p:txBody>
          <a:bodyPr>
            <a:normAutofit/>
          </a:bodyPr>
          <a:lstStyle/>
          <a:p>
            <a:pPr marL="514350" indent="-514350">
              <a:buFont typeface="+mj-lt"/>
              <a:buAutoNum type="arabicPeriod" startAt="4"/>
            </a:pPr>
            <a:r>
              <a:rPr lang="en-CA" dirty="0" smtClean="0"/>
              <a:t>Introduction of Ian Scott’s 10 step approach to withdrawal of medication</a:t>
            </a:r>
            <a:endParaRPr lang="en-CA" dirty="0"/>
          </a:p>
          <a:p>
            <a:pPr marL="514350" indent="-514350">
              <a:buFont typeface="+mj-lt"/>
              <a:buAutoNum type="arabicPeriod" startAt="4"/>
            </a:pPr>
            <a:r>
              <a:rPr lang="en-CA" dirty="0" smtClean="0"/>
              <a:t>Provide examples of groups of medications to consider withdrawing</a:t>
            </a:r>
            <a:endParaRPr lang="en-CA" dirty="0"/>
          </a:p>
          <a:p>
            <a:pPr marL="514350" indent="-514350">
              <a:buFont typeface="+mj-lt"/>
              <a:buAutoNum type="arabicPeriod" startAt="4"/>
            </a:pPr>
            <a:r>
              <a:rPr lang="en-CA" dirty="0" smtClean="0"/>
              <a:t>Provide resources to aid withdrawal of medications in the elderly</a:t>
            </a:r>
          </a:p>
          <a:p>
            <a:endParaRPr lang="en-CA" dirty="0" smtClean="0"/>
          </a:p>
          <a:p>
            <a:endParaRPr lang="en-CA" dirty="0"/>
          </a:p>
        </p:txBody>
      </p:sp>
    </p:spTree>
    <p:extLst>
      <p:ext uri="{BB962C8B-B14F-4D97-AF65-F5344CB8AC3E}">
        <p14:creationId xmlns:p14="http://schemas.microsoft.com/office/powerpoint/2010/main" val="34646717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maleenhancementspot.com/wp-content/uploads/2012/12/Pills.jpg">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17000"/>
                    </a14:imgEffect>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18143" y="4568374"/>
            <a:ext cx="5029200" cy="23186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CA" dirty="0" smtClean="0"/>
              <a:t>Physiological Changes in the Elderly</a:t>
            </a:r>
            <a:endParaRPr lang="en-CA" dirty="0"/>
          </a:p>
        </p:txBody>
      </p:sp>
      <p:sp>
        <p:nvSpPr>
          <p:cNvPr id="3" name="Content Placeholder 2"/>
          <p:cNvSpPr>
            <a:spLocks noGrp="1"/>
          </p:cNvSpPr>
          <p:nvPr>
            <p:ph idx="1"/>
          </p:nvPr>
        </p:nvSpPr>
        <p:spPr/>
        <p:txBody>
          <a:bodyPr/>
          <a:lstStyle/>
          <a:p>
            <a:r>
              <a:rPr lang="en-CA" b="1" dirty="0" smtClean="0"/>
              <a:t>Pharmacokinetics</a:t>
            </a:r>
            <a:r>
              <a:rPr lang="en-CA" dirty="0" smtClean="0"/>
              <a:t>: How a body processes a specific drug</a:t>
            </a:r>
          </a:p>
          <a:p>
            <a:pPr marL="0" indent="0">
              <a:buNone/>
            </a:pPr>
            <a:endParaRPr lang="en-CA" dirty="0" smtClean="0"/>
          </a:p>
          <a:p>
            <a:r>
              <a:rPr lang="en-CA" b="1" dirty="0" smtClean="0"/>
              <a:t>Pharmacodynamics</a:t>
            </a:r>
            <a:r>
              <a:rPr lang="en-CA" dirty="0" smtClean="0"/>
              <a:t>:  How a specific drug affects the body  </a:t>
            </a:r>
            <a:endParaRPr lang="en-CA" dirty="0"/>
          </a:p>
        </p:txBody>
      </p:sp>
    </p:spTree>
    <p:extLst>
      <p:ext uri="{BB962C8B-B14F-4D97-AF65-F5344CB8AC3E}">
        <p14:creationId xmlns:p14="http://schemas.microsoft.com/office/powerpoint/2010/main" val="737255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maleenhancementspot.com/wp-content/uploads/2012/12/Pills.jpg">
            <a:hlinkClick r:id="rId3"/>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17000"/>
                    </a14:imgEffect>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18143" y="4568374"/>
            <a:ext cx="5029200" cy="23186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CA" dirty="0" smtClean="0"/>
              <a:t>Pharmacokinetics</a:t>
            </a:r>
            <a:br>
              <a:rPr lang="en-CA" dirty="0" smtClean="0"/>
            </a:br>
            <a:endParaRPr lang="en-CA" dirty="0"/>
          </a:p>
        </p:txBody>
      </p:sp>
      <p:sp>
        <p:nvSpPr>
          <p:cNvPr id="3" name="Content Placeholder 2"/>
          <p:cNvSpPr>
            <a:spLocks noGrp="1"/>
          </p:cNvSpPr>
          <p:nvPr>
            <p:ph idx="1"/>
          </p:nvPr>
        </p:nvSpPr>
        <p:spPr/>
        <p:txBody>
          <a:bodyPr>
            <a:normAutofit/>
          </a:bodyPr>
          <a:lstStyle/>
          <a:p>
            <a:r>
              <a:rPr lang="en-CA" b="1" dirty="0" smtClean="0"/>
              <a:t>Absorption</a:t>
            </a:r>
            <a:r>
              <a:rPr lang="en-CA" dirty="0" smtClean="0"/>
              <a:t> (reduced GI motility and blood flow, reduced gastric acid secretion, antacids and PPIs, first pass metabolism)</a:t>
            </a:r>
          </a:p>
        </p:txBody>
      </p:sp>
    </p:spTree>
    <p:extLst>
      <p:ext uri="{BB962C8B-B14F-4D97-AF65-F5344CB8AC3E}">
        <p14:creationId xmlns:p14="http://schemas.microsoft.com/office/powerpoint/2010/main" val="356715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maleenhancementspot.com/wp-content/uploads/2012/12/Pills.jpg">
            <a:hlinkClick r:id="rId3"/>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17000"/>
                    </a14:imgEffect>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18143" y="4568374"/>
            <a:ext cx="5029200" cy="23186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CA" dirty="0" smtClean="0"/>
              <a:t>Pharmacokinetics</a:t>
            </a:r>
            <a:br>
              <a:rPr lang="en-CA" dirty="0" smtClean="0"/>
            </a:br>
            <a:endParaRPr lang="en-CA" dirty="0"/>
          </a:p>
        </p:txBody>
      </p:sp>
      <p:sp>
        <p:nvSpPr>
          <p:cNvPr id="3" name="Content Placeholder 2"/>
          <p:cNvSpPr>
            <a:spLocks noGrp="1"/>
          </p:cNvSpPr>
          <p:nvPr>
            <p:ph idx="1"/>
          </p:nvPr>
        </p:nvSpPr>
        <p:spPr>
          <a:xfrm>
            <a:off x="457200" y="990600"/>
            <a:ext cx="8229600" cy="4343400"/>
          </a:xfrm>
          <a:solidFill>
            <a:srgbClr val="FFFFFF">
              <a:alpha val="50196"/>
            </a:srgbClr>
          </a:solidFill>
        </p:spPr>
        <p:txBody>
          <a:bodyPr>
            <a:noAutofit/>
          </a:bodyPr>
          <a:lstStyle/>
          <a:p>
            <a:pPr>
              <a:spcBef>
                <a:spcPts val="600"/>
              </a:spcBef>
            </a:pPr>
            <a:r>
              <a:rPr lang="en-CA" sz="3000" b="1" dirty="0" smtClean="0"/>
              <a:t>Distribution </a:t>
            </a:r>
            <a:r>
              <a:rPr lang="en-CA" sz="3000" dirty="0" smtClean="0"/>
              <a:t>(theoretical calculated volume of distribution in the tissues of the body, some drugs widely distributed into tissues, body fluids and into the CNS, influenced by protein binding, pH, molecular size, and water or lipid solubility, aging causes decreased muscle mass, and increased proportion of body fat, reduction in total body water, less albumin, risk of drug toxicity if distribution volume decreased and loading dose decreased in elderly)</a:t>
            </a:r>
          </a:p>
        </p:txBody>
      </p:sp>
    </p:spTree>
    <p:extLst>
      <p:ext uri="{BB962C8B-B14F-4D97-AF65-F5344CB8AC3E}">
        <p14:creationId xmlns:p14="http://schemas.microsoft.com/office/powerpoint/2010/main" val="10529660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1120</TotalTime>
  <Words>2379</Words>
  <Application>Microsoft Office PowerPoint</Application>
  <PresentationFormat>On-screen Show (4:3)</PresentationFormat>
  <Paragraphs>300</Paragraphs>
  <Slides>52</Slides>
  <Notes>15</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PowerPoint Presentation</vt:lpstr>
      <vt:lpstr>Faculty/Presenter Disclosure</vt:lpstr>
      <vt:lpstr>Disclosure of Commercial Support</vt:lpstr>
      <vt:lpstr>Mitigating Potential Bias</vt:lpstr>
      <vt:lpstr>Goals of Presentation</vt:lpstr>
      <vt:lpstr>Goals of Presentation</vt:lpstr>
      <vt:lpstr>Physiological Changes in the Elderly</vt:lpstr>
      <vt:lpstr>Pharmacokinetics </vt:lpstr>
      <vt:lpstr>Pharmacokinetics </vt:lpstr>
      <vt:lpstr>Pharmacokinetics </vt:lpstr>
      <vt:lpstr>Pharmacokinetics </vt:lpstr>
      <vt:lpstr>Pharmacodynamics </vt:lpstr>
      <vt:lpstr>Sick Days</vt:lpstr>
      <vt:lpstr>Canadian Diabetes Association Sick Day Medication list</vt:lpstr>
      <vt:lpstr>Mnemonic for Medications  to Hold on Sick Days</vt:lpstr>
      <vt:lpstr>Newer Oral Anti-hyperglycemics</vt:lpstr>
      <vt:lpstr>Incretin-mechanism Drugs</vt:lpstr>
      <vt:lpstr>SGLT2 Inhibitors (forxiga, invokana, jardiance)</vt:lpstr>
      <vt:lpstr>SGL2 Inhibitors</vt:lpstr>
      <vt:lpstr>Withdrawal of Medications  in the Elderly</vt:lpstr>
      <vt:lpstr>Withdrawal of medications in elderly</vt:lpstr>
      <vt:lpstr>Withdrawal considerations (cont’d)</vt:lpstr>
      <vt:lpstr>Why More Adverse Drug Reactions?</vt:lpstr>
      <vt:lpstr>Prescribing cascade</vt:lpstr>
      <vt:lpstr>Why More Adverse Drug Reactions?</vt:lpstr>
      <vt:lpstr>Adverse Drug Reactions</vt:lpstr>
      <vt:lpstr>Drug Interactions</vt:lpstr>
      <vt:lpstr>Patient compliance</vt:lpstr>
      <vt:lpstr>Brown Bag Assessment</vt:lpstr>
      <vt:lpstr>Ian Scott  10 Steps to Deprescribing in the Elderly</vt:lpstr>
      <vt:lpstr>Estimate Life Expectancy</vt:lpstr>
      <vt:lpstr>Ian Scott  10 Steps to Deprescribing in the Elderly</vt:lpstr>
      <vt:lpstr>Medication Groups</vt:lpstr>
      <vt:lpstr>Trial of Discontinuation</vt:lpstr>
      <vt:lpstr>Drug Classes to Consider Discontinuing</vt:lpstr>
      <vt:lpstr>Cholinesterase inhibitors</vt:lpstr>
      <vt:lpstr>Cholinesterase inhibitors</vt:lpstr>
      <vt:lpstr>Proton Pump Inhibitors</vt:lpstr>
      <vt:lpstr>Bisphosphonates</vt:lpstr>
      <vt:lpstr>Bisphosphonates</vt:lpstr>
      <vt:lpstr>Benzodiazepines</vt:lpstr>
      <vt:lpstr>Statins</vt:lpstr>
      <vt:lpstr>Anti-hypertensives</vt:lpstr>
      <vt:lpstr>American Geriatric Society 2015 Updated Beers Criteria</vt:lpstr>
      <vt:lpstr>STOPP START Tool</vt:lpstr>
      <vt:lpstr>The Ottawa Top Ten Tool: Drug Classes to Avoid in the Elderly</vt:lpstr>
      <vt:lpstr>Anticholinergic Load in the Elderly</vt:lpstr>
      <vt:lpstr>Modified Anticholinergic Scale</vt:lpstr>
      <vt:lpstr>Resources</vt:lpstr>
      <vt:lpstr>Resources</vt:lpstr>
      <vt:lpstr>Resources</vt:lpstr>
      <vt:lpstr>Resources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Sick Day Medications In the Elderly</dc:title>
  <dc:creator>owner</dc:creator>
  <cp:lastModifiedBy>owner</cp:lastModifiedBy>
  <cp:revision>65</cp:revision>
  <dcterms:created xsi:type="dcterms:W3CDTF">2016-04-25T14:28:35Z</dcterms:created>
  <dcterms:modified xsi:type="dcterms:W3CDTF">2016-05-03T09:59:23Z</dcterms:modified>
</cp:coreProperties>
</file>