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7" r:id="rId2"/>
  </p:sldMasterIdLst>
  <p:notesMasterIdLst>
    <p:notesMasterId r:id="rId34"/>
  </p:notesMasterIdLst>
  <p:handoutMasterIdLst>
    <p:handoutMasterId r:id="rId35"/>
  </p:handoutMasterIdLst>
  <p:sldIdLst>
    <p:sldId id="290" r:id="rId3"/>
    <p:sldId id="291" r:id="rId4"/>
    <p:sldId id="258" r:id="rId5"/>
    <p:sldId id="257" r:id="rId6"/>
    <p:sldId id="271" r:id="rId7"/>
    <p:sldId id="272" r:id="rId8"/>
    <p:sldId id="289" r:id="rId9"/>
    <p:sldId id="260" r:id="rId10"/>
    <p:sldId id="270" r:id="rId11"/>
    <p:sldId id="261" r:id="rId12"/>
    <p:sldId id="262" r:id="rId13"/>
    <p:sldId id="265" r:id="rId14"/>
    <p:sldId id="263" r:id="rId15"/>
    <p:sldId id="264" r:id="rId16"/>
    <p:sldId id="267" r:id="rId17"/>
    <p:sldId id="268" r:id="rId18"/>
    <p:sldId id="269" r:id="rId19"/>
    <p:sldId id="273" r:id="rId20"/>
    <p:sldId id="274" r:id="rId21"/>
    <p:sldId id="275" r:id="rId22"/>
    <p:sldId id="276" r:id="rId23"/>
    <p:sldId id="277" r:id="rId24"/>
    <p:sldId id="280" r:id="rId25"/>
    <p:sldId id="281" r:id="rId26"/>
    <p:sldId id="286" r:id="rId27"/>
    <p:sldId id="288" r:id="rId28"/>
    <p:sldId id="259" r:id="rId29"/>
    <p:sldId id="282" r:id="rId30"/>
    <p:sldId id="284" r:id="rId31"/>
    <p:sldId id="285" r:id="rId32"/>
    <p:sldId id="278" r:id="rId33"/>
  </p:sldIdLst>
  <p:sldSz cx="9144000" cy="6858000" type="screen4x3"/>
  <p:notesSz cx="7010400" cy="9296400"/>
  <p:custDataLst>
    <p:tags r:id="rId3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Freeman" initials="TF"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62434" autoAdjust="0"/>
  </p:normalViewPr>
  <p:slideViewPr>
    <p:cSldViewPr>
      <p:cViewPr varScale="1">
        <p:scale>
          <a:sx n="71" d="100"/>
          <a:sy n="71" d="100"/>
        </p:scale>
        <p:origin x="-2784"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4" d="100"/>
          <a:sy n="54" d="100"/>
        </p:scale>
        <p:origin x="-1776"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C93E21A6-E054-4A9F-B7F6-99FAC6AEC174}" type="datetimeFigureOut">
              <a:rPr lang="en-US" smtClean="0"/>
              <a:pPr/>
              <a:t>4/7/2014</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3063DF8B-6E32-4C1B-AF7E-FB9DE5B1BBA6}" type="slidenum">
              <a:rPr lang="en-US" smtClean="0"/>
              <a:pPr/>
              <a:t>‹#›</a:t>
            </a:fld>
            <a:endParaRPr lang="en-US"/>
          </a:p>
        </p:txBody>
      </p:sp>
    </p:spTree>
    <p:extLst>
      <p:ext uri="{BB962C8B-B14F-4D97-AF65-F5344CB8AC3E}">
        <p14:creationId xmlns:p14="http://schemas.microsoft.com/office/powerpoint/2010/main" val="135902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64" tIns="46582" rIns="93164" bIns="46582" rtlCol="0"/>
          <a:lstStyle>
            <a:lvl1pPr algn="l" fontAlgn="auto">
              <a:spcBef>
                <a:spcPts val="0"/>
              </a:spcBef>
              <a:spcAft>
                <a:spcPts val="0"/>
              </a:spcAft>
              <a:defRPr sz="1200" dirty="0">
                <a:latin typeface="+mn-lt"/>
                <a:cs typeface="+mn-cs"/>
              </a:defRPr>
            </a:lvl1pPr>
          </a:lstStyle>
          <a:p>
            <a:pPr>
              <a:defRPr/>
            </a:pPr>
            <a:endParaRPr lang="en-CA"/>
          </a:p>
        </p:txBody>
      </p:sp>
      <p:sp>
        <p:nvSpPr>
          <p:cNvPr id="3" name="Date Placeholder 2"/>
          <p:cNvSpPr>
            <a:spLocks noGrp="1"/>
          </p:cNvSpPr>
          <p:nvPr>
            <p:ph type="dt" idx="1"/>
          </p:nvPr>
        </p:nvSpPr>
        <p:spPr>
          <a:xfrm>
            <a:off x="3970339" y="0"/>
            <a:ext cx="3038475" cy="465138"/>
          </a:xfrm>
          <a:prstGeom prst="rect">
            <a:avLst/>
          </a:prstGeom>
        </p:spPr>
        <p:txBody>
          <a:bodyPr vert="horz" lIns="93164" tIns="46582" rIns="93164" bIns="46582" rtlCol="0"/>
          <a:lstStyle>
            <a:lvl1pPr algn="r" fontAlgn="auto">
              <a:spcBef>
                <a:spcPts val="0"/>
              </a:spcBef>
              <a:spcAft>
                <a:spcPts val="0"/>
              </a:spcAft>
              <a:defRPr sz="1200" smtClean="0">
                <a:latin typeface="+mn-lt"/>
                <a:cs typeface="+mn-cs"/>
              </a:defRPr>
            </a:lvl1pPr>
          </a:lstStyle>
          <a:p>
            <a:pPr>
              <a:defRPr/>
            </a:pPr>
            <a:fld id="{38373F9C-644B-476D-AA83-17E7065B50DF}" type="datetimeFigureOut">
              <a:rPr lang="en-CA"/>
              <a:pPr>
                <a:defRPr/>
              </a:pPr>
              <a:t>07/04/2014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CA" noProof="0"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64" tIns="46582" rIns="93164" bIns="46582" rtlCol="0" anchor="b"/>
          <a:lstStyle>
            <a:lvl1pPr algn="l" fontAlgn="auto">
              <a:spcBef>
                <a:spcPts val="0"/>
              </a:spcBef>
              <a:spcAft>
                <a:spcPts val="0"/>
              </a:spcAft>
              <a:defRPr sz="1200" dirty="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64" tIns="46582" rIns="93164" bIns="46582" rtlCol="0" anchor="b"/>
          <a:lstStyle>
            <a:lvl1pPr algn="r" fontAlgn="auto">
              <a:spcBef>
                <a:spcPts val="0"/>
              </a:spcBef>
              <a:spcAft>
                <a:spcPts val="0"/>
              </a:spcAft>
              <a:defRPr sz="1200" smtClean="0">
                <a:latin typeface="+mn-lt"/>
                <a:cs typeface="+mn-cs"/>
              </a:defRPr>
            </a:lvl1pPr>
          </a:lstStyle>
          <a:p>
            <a:pPr>
              <a:defRPr/>
            </a:pPr>
            <a:fld id="{C73FEA03-1D4D-4F68-BE03-606D8F7AC2C1}" type="slidenum">
              <a:rPr lang="en-CA"/>
              <a:pPr>
                <a:defRPr/>
              </a:pPr>
              <a:t>‹#›</a:t>
            </a:fld>
            <a:endParaRPr lang="en-CA" dirty="0"/>
          </a:p>
        </p:txBody>
      </p:sp>
    </p:spTree>
    <p:extLst>
      <p:ext uri="{BB962C8B-B14F-4D97-AF65-F5344CB8AC3E}">
        <p14:creationId xmlns:p14="http://schemas.microsoft.com/office/powerpoint/2010/main" val="12290816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Speaker notes are included with </a:t>
            </a:r>
            <a:r>
              <a:rPr lang="en-US" smtClean="0"/>
              <a:t>this presentation.</a:t>
            </a:r>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955" indent="-291136">
              <a:defRPr>
                <a:solidFill>
                  <a:schemeClr val="tx1"/>
                </a:solidFill>
                <a:latin typeface="Calibri" pitchFamily="34" charset="0"/>
              </a:defRPr>
            </a:lvl2pPr>
            <a:lvl3pPr marL="1164546" indent="-232909">
              <a:defRPr>
                <a:solidFill>
                  <a:schemeClr val="tx1"/>
                </a:solidFill>
                <a:latin typeface="Calibri" pitchFamily="34" charset="0"/>
              </a:defRPr>
            </a:lvl3pPr>
            <a:lvl4pPr marL="1630366" indent="-232909">
              <a:defRPr>
                <a:solidFill>
                  <a:schemeClr val="tx1"/>
                </a:solidFill>
                <a:latin typeface="Calibri" pitchFamily="34" charset="0"/>
              </a:defRPr>
            </a:lvl4pPr>
            <a:lvl5pPr marL="2096184" indent="-232909">
              <a:defRPr>
                <a:solidFill>
                  <a:schemeClr val="tx1"/>
                </a:solidFill>
                <a:latin typeface="Calibri" pitchFamily="34" charset="0"/>
              </a:defRPr>
            </a:lvl5pPr>
            <a:lvl6pPr marL="2562002" indent="-232909" defTabSz="465819" fontAlgn="base">
              <a:spcBef>
                <a:spcPct val="0"/>
              </a:spcBef>
              <a:spcAft>
                <a:spcPct val="0"/>
              </a:spcAft>
              <a:defRPr>
                <a:solidFill>
                  <a:schemeClr val="tx1"/>
                </a:solidFill>
                <a:latin typeface="Calibri" pitchFamily="34" charset="0"/>
              </a:defRPr>
            </a:lvl6pPr>
            <a:lvl7pPr marL="3027820" indent="-232909" defTabSz="465819" fontAlgn="base">
              <a:spcBef>
                <a:spcPct val="0"/>
              </a:spcBef>
              <a:spcAft>
                <a:spcPct val="0"/>
              </a:spcAft>
              <a:defRPr>
                <a:solidFill>
                  <a:schemeClr val="tx1"/>
                </a:solidFill>
                <a:latin typeface="Calibri" pitchFamily="34" charset="0"/>
              </a:defRPr>
            </a:lvl7pPr>
            <a:lvl8pPr marL="3493639" indent="-232909" defTabSz="465819" fontAlgn="base">
              <a:spcBef>
                <a:spcPct val="0"/>
              </a:spcBef>
              <a:spcAft>
                <a:spcPct val="0"/>
              </a:spcAft>
              <a:defRPr>
                <a:solidFill>
                  <a:schemeClr val="tx1"/>
                </a:solidFill>
                <a:latin typeface="Calibri" pitchFamily="34" charset="0"/>
              </a:defRPr>
            </a:lvl8pPr>
            <a:lvl9pPr marL="3959457" indent="-232909" defTabSz="4658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E7CFE1-0871-4632-A9FB-7D94C0FD751D}"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The first situation is for faculty, students or staff to receive gifts from suppliers any value has been shown to have t</a:t>
            </a:r>
            <a:r>
              <a:rPr lang="en-CA" u="none" dirty="0" smtClean="0"/>
              <a:t>in</a:t>
            </a:r>
            <a:r>
              <a:rPr lang="en-CA" u="none" baseline="0" dirty="0" smtClean="0"/>
              <a:t> </a:t>
            </a:r>
            <a:r>
              <a:rPr lang="en-CA" u="none" dirty="0" smtClean="0"/>
              <a:t>various industries as defined by the policy, and listed on the slide. Acceptance of gifts of </a:t>
            </a:r>
            <a:r>
              <a:rPr lang="en-CA" dirty="0" smtClean="0"/>
              <a:t>he potential to influence clinical decision-making. Therefore, the</a:t>
            </a:r>
            <a:r>
              <a:rPr lang="en-CA" baseline="0" dirty="0" smtClean="0"/>
              <a:t> Schulich policy is clear that y</a:t>
            </a:r>
            <a:r>
              <a:rPr lang="en-CA" dirty="0" smtClean="0"/>
              <a:t>ou cannot accept personal gifts of any significant monetary or other value from industry. </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A78B79-2C1F-437F-9F12-D58F7FDF92FF}"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2. Pharmaceutical samples and medical/dental supplies</a:t>
            </a:r>
          </a:p>
          <a:p>
            <a:pPr>
              <a:spcBef>
                <a:spcPct val="0"/>
              </a:spcBef>
            </a:pPr>
            <a:r>
              <a:rPr lang="en-CA" dirty="0" smtClean="0"/>
              <a:t>You may receive samples and supplies, but not directly.</a:t>
            </a:r>
          </a:p>
          <a:p>
            <a:pPr>
              <a:spcBef>
                <a:spcPct val="0"/>
              </a:spcBef>
            </a:pPr>
            <a:endParaRPr lang="en-CA" dirty="0" smtClean="0"/>
          </a:p>
          <a:p>
            <a:pPr>
              <a:spcBef>
                <a:spcPct val="0"/>
              </a:spcBef>
            </a:pPr>
            <a:r>
              <a:rPr lang="en-CA" dirty="0" smtClean="0"/>
              <a:t>Free samples can benefit patients who might not otherwise be able to afford a needed medication. They may also be useful for therapeutic trials.</a:t>
            </a:r>
          </a:p>
          <a:p>
            <a:pPr>
              <a:spcBef>
                <a:spcPct val="0"/>
              </a:spcBef>
            </a:pPr>
            <a:endParaRPr lang="en-CA" dirty="0" smtClean="0"/>
          </a:p>
          <a:p>
            <a:pPr>
              <a:spcBef>
                <a:spcPct val="0"/>
              </a:spcBef>
            </a:pPr>
            <a:r>
              <a:rPr lang="en-CA" dirty="0" smtClean="0"/>
              <a:t>On the other hand, you as a professional do not want to be seen as promoting a particular product or brand.</a:t>
            </a:r>
          </a:p>
          <a:p>
            <a:pPr>
              <a:spcBef>
                <a:spcPct val="0"/>
              </a:spcBef>
            </a:pPr>
            <a:endParaRPr lang="en-CA" dirty="0" smtClean="0"/>
          </a:p>
          <a:p>
            <a:pPr>
              <a:spcBef>
                <a:spcPct val="0"/>
              </a:spcBef>
            </a:pPr>
            <a:r>
              <a:rPr lang="en-CA" dirty="0" smtClean="0"/>
              <a:t>Ideally, you will be able to set up a voucher system where available</a:t>
            </a:r>
            <a:r>
              <a:rPr lang="en-CA" baseline="0" dirty="0" smtClean="0"/>
              <a:t> </a:t>
            </a:r>
            <a:r>
              <a:rPr lang="en-CA" dirty="0" smtClean="0"/>
              <a:t>with the company to offer these samples or supplies directly to the patients or test subjects who need them. If that’s not possible, let one of your staff handle the receipt of the samples. </a:t>
            </a:r>
            <a:r>
              <a:rPr lang="en-CA" u="none" dirty="0" smtClean="0"/>
              <a:t>Samples</a:t>
            </a:r>
            <a:r>
              <a:rPr lang="en-CA" u="none" baseline="0" dirty="0" smtClean="0"/>
              <a:t> should only be given to patients, and not for personal use!</a:t>
            </a:r>
            <a:endParaRPr lang="en-CA" u="none"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DCD1EA-72C0-4D26-BC43-09EE29770ADA}"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138">
              <a:spcBef>
                <a:spcPct val="0"/>
              </a:spcBef>
            </a:pPr>
            <a:r>
              <a:rPr lang="en-CA" dirty="0" smtClean="0"/>
              <a:t>3. Site access by pharmaceutical representatives or dental supply representatives</a:t>
            </a:r>
          </a:p>
          <a:p>
            <a:pPr defTabSz="930138">
              <a:spcBef>
                <a:spcPct val="0"/>
              </a:spcBef>
            </a:pPr>
            <a:endParaRPr lang="en-CA" dirty="0" smtClean="0"/>
          </a:p>
          <a:p>
            <a:pPr defTabSz="930138">
              <a:spcBef>
                <a:spcPct val="0"/>
              </a:spcBef>
            </a:pPr>
            <a:r>
              <a:rPr lang="en-CA" dirty="0" smtClean="0"/>
              <a:t>When you schedule a meeting with these representatives at your office, ensure that patients are not present. If students are present, they must be supervised by a faculty member. This situation should be approached as a learning opportunity, not a sales pitch.</a:t>
            </a:r>
          </a:p>
          <a:p>
            <a:pPr defTabSz="930138">
              <a:spcBef>
                <a:spcPct val="0"/>
              </a:spcBef>
            </a:pPr>
            <a:endParaRPr lang="en-CA" dirty="0" smtClean="0"/>
          </a:p>
          <a:p>
            <a:pPr defTabSz="930138">
              <a:spcBef>
                <a:spcPct val="0"/>
              </a:spcBef>
            </a:pPr>
            <a:r>
              <a:rPr lang="en-CA" dirty="0" smtClean="0"/>
              <a:t>Another way to organize these visits is by committee. The committee can decide which topics are most relevant to the staff, faculty or students and then approach the representative.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93D73-97BD-44E6-8DE2-DFA2BC7F5807}"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Site access by device manufacturers</a:t>
            </a:r>
          </a:p>
          <a:p>
            <a:pPr>
              <a:spcBef>
                <a:spcPct val="0"/>
              </a:spcBef>
            </a:pPr>
            <a:endParaRPr lang="en-CA" dirty="0" smtClean="0"/>
          </a:p>
          <a:p>
            <a:pPr>
              <a:spcBef>
                <a:spcPct val="0"/>
              </a:spcBef>
            </a:pPr>
            <a:r>
              <a:rPr lang="en-CA" dirty="0" smtClean="0"/>
              <a:t>Plan before allowing access to a representative of a device manufacturer. They can provide helpful in-service training.</a:t>
            </a:r>
          </a:p>
          <a:p>
            <a:pPr>
              <a:spcBef>
                <a:spcPct val="0"/>
              </a:spcBef>
            </a:pPr>
            <a:endParaRPr lang="en-CA" dirty="0" smtClean="0"/>
          </a:p>
          <a:p>
            <a:pPr>
              <a:spcBef>
                <a:spcPct val="0"/>
              </a:spcBef>
            </a:pPr>
            <a:r>
              <a:rPr lang="en-CA" dirty="0" smtClean="0"/>
              <a:t>If visits to patient areas are required for training purposes, this is only allowed if there has been prior disclosure and signed consent by the patient or substitute decision-maker. Otherwise, a device manufacturer rep should not be present in a patient-care situation.</a:t>
            </a:r>
          </a:p>
          <a:p>
            <a:pPr>
              <a:spcBef>
                <a:spcPct val="0"/>
              </a:spcBef>
            </a:pPr>
            <a:r>
              <a:rPr lang="en-CA" dirty="0" smtClean="0"/>
              <a:t> </a:t>
            </a:r>
          </a:p>
          <a:p>
            <a:pPr>
              <a:spcBef>
                <a:spcPct val="0"/>
              </a:spcBef>
            </a:pPr>
            <a:r>
              <a:rPr lang="en-CA" dirty="0" smtClean="0"/>
              <a:t>If students are present, they must be supervised by a faculty member, and the situation treated as a learning opportunity – not a sales pitch.</a:t>
            </a:r>
          </a:p>
          <a:p>
            <a:pPr>
              <a:spcBef>
                <a:spcPct val="0"/>
              </a:spcBef>
            </a:pPr>
            <a:endParaRPr lang="en-CA" dirty="0" smtClean="0"/>
          </a:p>
          <a:p>
            <a:pPr>
              <a:spcBef>
                <a:spcPct val="0"/>
              </a:spcBef>
            </a:pPr>
            <a:r>
              <a:rPr lang="en-CA" dirty="0" smtClean="0"/>
              <a:t>Please be aware that our affiliated institutions have their own guidelines with respect to access by device manufacturers.</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6CFBA-73CC-49B4-B04D-7E3B21F8AEE4}"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5. Continuing professional development includes Continuing Medical Education and Continuing Dental Education credits</a:t>
            </a:r>
          </a:p>
          <a:p>
            <a:pPr>
              <a:spcBef>
                <a:spcPct val="0"/>
              </a:spcBef>
            </a:pPr>
            <a:endParaRPr lang="en-CA" dirty="0" smtClean="0"/>
          </a:p>
          <a:p>
            <a:pPr>
              <a:spcBef>
                <a:spcPct val="0"/>
              </a:spcBef>
            </a:pPr>
            <a:r>
              <a:rPr lang="en-CA" dirty="0" smtClean="0"/>
              <a:t>Industry sponsorship of ongoing professional education activities for faculty is welcome and encouraged. The key is to keep the funding of the events separate from the content of the events. </a:t>
            </a:r>
          </a:p>
          <a:p>
            <a:pPr>
              <a:spcBef>
                <a:spcPct val="0"/>
              </a:spcBef>
            </a:pPr>
            <a:endParaRPr lang="en-CA" dirty="0" smtClean="0"/>
          </a:p>
          <a:p>
            <a:pPr>
              <a:spcBef>
                <a:spcPct val="0"/>
              </a:spcBef>
            </a:pPr>
            <a:r>
              <a:rPr lang="en-CA" dirty="0" smtClean="0"/>
              <a:t>Companies can provide funding to:</a:t>
            </a:r>
          </a:p>
          <a:p>
            <a:pPr>
              <a:spcBef>
                <a:spcPct val="0"/>
              </a:spcBef>
              <a:buFontTx/>
              <a:buChar char="•"/>
            </a:pPr>
            <a:r>
              <a:rPr lang="en-CA" dirty="0" smtClean="0"/>
              <a:t> a central unit within the Schulich School of Medicine and Dentistry, for example,</a:t>
            </a:r>
          </a:p>
          <a:p>
            <a:pPr>
              <a:spcBef>
                <a:spcPct val="0"/>
              </a:spcBef>
              <a:buFontTx/>
              <a:buChar char="•"/>
            </a:pPr>
            <a:r>
              <a:rPr lang="en-CA" dirty="0" smtClean="0"/>
              <a:t> an individual Department or Division</a:t>
            </a:r>
          </a:p>
          <a:p>
            <a:pPr>
              <a:spcBef>
                <a:spcPct val="0"/>
              </a:spcBef>
              <a:buFontTx/>
              <a:buChar char="•"/>
            </a:pPr>
            <a:r>
              <a:rPr lang="en-CA" dirty="0" smtClean="0"/>
              <a:t> to the Continuing Professional Development of Continuing Dental Education offices</a:t>
            </a:r>
          </a:p>
          <a:p>
            <a:pPr>
              <a:spcBef>
                <a:spcPct val="0"/>
              </a:spcBef>
              <a:buFontTx/>
              <a:buChar char="•"/>
            </a:pPr>
            <a:endParaRPr lang="en-CA" dirty="0" smtClean="0"/>
          </a:p>
          <a:p>
            <a:pPr>
              <a:spcBef>
                <a:spcPct val="0"/>
              </a:spcBef>
            </a:pPr>
            <a:r>
              <a:rPr lang="en-CA" dirty="0" smtClean="0"/>
              <a:t>Individual members of the faculty, staff or student body cannot accept or solicit funds for educational events.</a:t>
            </a:r>
          </a:p>
          <a:p>
            <a:pPr>
              <a:spcBef>
                <a:spcPct val="0"/>
              </a:spcBef>
            </a:pPr>
            <a:endParaRPr lang="en-CA" dirty="0" smtClean="0"/>
          </a:p>
          <a:p>
            <a:pPr>
              <a:spcBef>
                <a:spcPct val="0"/>
              </a:spcBef>
            </a:pPr>
            <a:endParaRPr lang="en-CA"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C4E42-D755-4023-A0BC-900C6E11F1C7}"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Guideline #6 includes funding for under-graduate, graduate and post-graduate programs at Schulich.</a:t>
            </a:r>
          </a:p>
          <a:p>
            <a:pPr>
              <a:spcBef>
                <a:spcPct val="0"/>
              </a:spcBef>
            </a:pPr>
            <a:endParaRPr lang="en-CA" dirty="0" smtClean="0"/>
          </a:p>
          <a:p>
            <a:pPr>
              <a:spcBef>
                <a:spcPct val="0"/>
              </a:spcBef>
            </a:pPr>
            <a:r>
              <a:rPr lang="en-CA" dirty="0" smtClean="0"/>
              <a:t>Again, we welcome industry funding – as long as there are no strings attached. Companies support medical and dental education through educational grants to:</a:t>
            </a:r>
          </a:p>
          <a:p>
            <a:pPr>
              <a:spcBef>
                <a:spcPct val="0"/>
              </a:spcBef>
            </a:pPr>
            <a:r>
              <a:rPr lang="en-CA" dirty="0" smtClean="0"/>
              <a:t>The Schulich School of Medicine and Dentistry</a:t>
            </a:r>
          </a:p>
          <a:p>
            <a:pPr>
              <a:spcBef>
                <a:spcPct val="0"/>
              </a:spcBef>
            </a:pPr>
            <a:r>
              <a:rPr lang="en-CA" dirty="0" smtClean="0"/>
              <a:t>An individual department or division</a:t>
            </a:r>
          </a:p>
          <a:p>
            <a:pPr>
              <a:spcBef>
                <a:spcPct val="0"/>
              </a:spcBef>
            </a:pPr>
            <a:endParaRPr lang="en-CA" dirty="0" smtClean="0"/>
          </a:p>
          <a:p>
            <a:pPr>
              <a:spcBef>
                <a:spcPct val="0"/>
              </a:spcBef>
            </a:pPr>
            <a:r>
              <a:rPr lang="en-CA" dirty="0" smtClean="0"/>
              <a:t>Individual members of the faculty, staff or student body may not accept or solicit funds for educational activities. Even organized groups made up of under-graduate, graduate or post-graduate medical/dental students, such as student clubs or groups, cannot solicit nor accept funds directly.</a:t>
            </a:r>
          </a:p>
          <a:p>
            <a:pPr>
              <a:spcBef>
                <a:spcPct val="0"/>
              </a:spcBef>
            </a:pPr>
            <a:endParaRPr lang="en-CA" dirty="0" smtClean="0"/>
          </a:p>
          <a:p>
            <a:pPr>
              <a:spcBef>
                <a:spcPct val="0"/>
              </a:spcBef>
            </a:pPr>
            <a:endParaRPr lang="en-CA"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D95CC-8034-429B-8552-932FC5805483}"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CA" dirty="0" smtClean="0"/>
              <a:t>Sometimes companies will sponsor programs that at first glance appear like accredited events, but really are not. It’s up to you to ensure that you do not attend any non-CPD/CME accredited events.</a:t>
            </a:r>
          </a:p>
          <a:p>
            <a:pPr fontAlgn="auto">
              <a:spcBef>
                <a:spcPts val="0"/>
              </a:spcBef>
              <a:spcAft>
                <a:spcPts val="0"/>
              </a:spcAft>
              <a:defRPr/>
            </a:pPr>
            <a:endParaRPr lang="en-CA" dirty="0" smtClean="0"/>
          </a:p>
          <a:p>
            <a:pPr fontAlgn="auto">
              <a:spcBef>
                <a:spcPts val="0"/>
              </a:spcBef>
              <a:spcAft>
                <a:spcPts val="0"/>
              </a:spcAft>
              <a:defRPr/>
            </a:pPr>
            <a:r>
              <a:rPr lang="en-US" dirty="0" smtClean="0"/>
              <a:t>Industry sponsorship of journal clubs must follow the general guidelines of accredited CPD/CME events in that the content is to be determined by the learners under supervision of faculty. Participants may not accept payment for simply attending a CPD/CME event or accepting gifts at such events. </a:t>
            </a:r>
          </a:p>
          <a:p>
            <a:pPr fontAlgn="auto">
              <a:spcBef>
                <a:spcPts val="0"/>
              </a:spcBef>
              <a:spcAft>
                <a:spcPts val="0"/>
              </a:spcAft>
              <a:defRPr/>
            </a:pPr>
            <a:endParaRPr lang="en-US" dirty="0" smtClean="0"/>
          </a:p>
          <a:p>
            <a:pPr fontAlgn="auto">
              <a:spcBef>
                <a:spcPts val="0"/>
              </a:spcBef>
              <a:spcAft>
                <a:spcPts val="0"/>
              </a:spcAft>
              <a:defRPr/>
            </a:pPr>
            <a:r>
              <a:rPr lang="en-US" dirty="0" smtClean="0"/>
              <a:t>Faculty should not participate in ‘speaker’s bureaus.’</a:t>
            </a:r>
          </a:p>
          <a:p>
            <a:pPr fontAlgn="auto">
              <a:spcBef>
                <a:spcPts val="0"/>
              </a:spcBef>
              <a:spcAft>
                <a:spcPts val="0"/>
              </a:spcAft>
              <a:defRPr/>
            </a:pPr>
            <a:r>
              <a:rPr lang="en-US" dirty="0" smtClean="0"/>
              <a:t>A speaker’s bureau is where a speaker is under contract to a company, and thus an agent of the company AND therefore does not have editorial control of the content.</a:t>
            </a:r>
          </a:p>
          <a:p>
            <a:pPr fontAlgn="auto">
              <a:spcBef>
                <a:spcPts val="0"/>
              </a:spcBef>
              <a:spcAft>
                <a:spcPts val="0"/>
              </a:spcAft>
              <a:defRPr/>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0C5851-82D0-4E94-9220-D56B1DF7FA6F}" type="slidenum">
              <a:rPr lang="en-CA"/>
              <a:pPr fontAlgn="base">
                <a:spcBef>
                  <a:spcPct val="0"/>
                </a:spcBef>
                <a:spcAft>
                  <a:spcPct val="0"/>
                </a:spcAft>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Number 8 includes educational funds for trainees, scholarships and fellowships.</a:t>
            </a:r>
          </a:p>
          <a:p>
            <a:pPr>
              <a:spcBef>
                <a:spcPct val="0"/>
              </a:spcBef>
            </a:pPr>
            <a:endParaRPr lang="en-CA" dirty="0" smtClean="0"/>
          </a:p>
          <a:p>
            <a:pPr>
              <a:spcBef>
                <a:spcPct val="0"/>
              </a:spcBef>
            </a:pPr>
            <a:r>
              <a:rPr lang="en-CA" dirty="0" smtClean="0"/>
              <a:t>Our school welcomes industry support. But we can only receive support unconditionally. The way to clear up an appearance of conflict of interest is to manage such donations centrally --- through the Schulich administration or through an affiliated hospital. That way, there is no expectation of a favour for a favour. There is no industry influence in who receives the funds or how they are distributed. It maintains the integrity of our school and our students’ education.</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B2134-767D-425B-B1B9-C9C6EDE458D4}" type="slidenum">
              <a:rPr lang="en-CA"/>
              <a:pPr fontAlgn="base">
                <a:spcBef>
                  <a:spcPct val="0"/>
                </a:spcBef>
                <a:spcAft>
                  <a:spcPct val="0"/>
                </a:spcAft>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spcBef>
                <a:spcPct val="0"/>
              </a:spcBef>
            </a:pPr>
            <a:r>
              <a:rPr lang="en-US" dirty="0" smtClean="0"/>
              <a:t>Food. The short answer on this potential conflict of interest situation is do not accept free food from industry. That includes meals at the school or off-site.</a:t>
            </a:r>
          </a:p>
          <a:p>
            <a:pPr>
              <a:lnSpc>
                <a:spcPct val="90000"/>
              </a:lnSpc>
              <a:spcBef>
                <a:spcPct val="0"/>
              </a:spcBef>
            </a:pPr>
            <a:endParaRPr lang="en-US" dirty="0" smtClean="0"/>
          </a:p>
          <a:p>
            <a:pPr>
              <a:lnSpc>
                <a:spcPct val="90000"/>
              </a:lnSpc>
              <a:spcBef>
                <a:spcPct val="0"/>
              </a:spcBef>
            </a:pPr>
            <a:r>
              <a:rPr lang="en-US" dirty="0" smtClean="0"/>
              <a:t>The exception to this rule is if you are attending an approved continuing education event or at an in-service educational event where funding for simple refreshments has been provided as part of an educational grant to an organizing committee.</a:t>
            </a:r>
          </a:p>
          <a:p>
            <a:pPr>
              <a:lnSpc>
                <a:spcPct val="90000"/>
              </a:lnSpc>
              <a:spcBef>
                <a:spcPct val="0"/>
              </a:spcBef>
            </a:pPr>
            <a:endParaRPr lang="en-CA" dirty="0" smtClean="0"/>
          </a:p>
          <a:p>
            <a:pPr>
              <a:lnSpc>
                <a:spcPct val="90000"/>
              </a:lnSpc>
              <a:spcBef>
                <a:spcPct val="0"/>
              </a:spcBef>
            </a:pPr>
            <a:r>
              <a:rPr lang="en-CA" dirty="0" smtClean="0"/>
              <a:t>If, for example, an organizing committee asks an industry representative to come in to the school for a lunch talk, the representative’s company should not directly cover the cost of the lunch. Instead, it could provide a grant to a department or division and a committee of individuals could decide to have the lunch catered. If the company caters the meal, there is the possibility of influence through providing more luxurious fare</a:t>
            </a:r>
            <a:r>
              <a:rPr lang="en-CA" strike="sngStrike" dirty="0" smtClean="0"/>
              <a:t>, </a:t>
            </a:r>
            <a:r>
              <a:rPr lang="en-CA" strike="sngStrike" baseline="0" dirty="0" smtClean="0"/>
              <a:t>such as offering sushi </a:t>
            </a:r>
            <a:r>
              <a:rPr lang="en-CA" dirty="0" smtClean="0"/>
              <a:t>compared to simple sandwiches. </a:t>
            </a:r>
          </a:p>
          <a:p>
            <a:pPr>
              <a:lnSpc>
                <a:spcPct val="90000"/>
              </a:lnSpc>
              <a:spcBef>
                <a:spcPct val="0"/>
              </a:spcBef>
            </a:pPr>
            <a:endParaRPr lang="en-CA" dirty="0" smtClean="0"/>
          </a:p>
          <a:p>
            <a:pPr>
              <a:lnSpc>
                <a:spcPct val="90000"/>
              </a:lnSpc>
              <a:spcBef>
                <a:spcPct val="0"/>
              </a:spcBef>
            </a:pPr>
            <a:r>
              <a:rPr lang="en-CA" dirty="0" smtClean="0"/>
              <a:t>If an equipment representative offers to take you out for lunch, you pick up the tab.</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425C2-CDB2-4447-B585-E8081418C26B}" type="slidenum">
              <a:rPr lang="en-CA"/>
              <a:pPr fontAlgn="base">
                <a:spcBef>
                  <a:spcPct val="0"/>
                </a:spcBef>
                <a:spcAft>
                  <a:spcPct val="0"/>
                </a:spcAft>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Sometimes companies will provide airline tickets for students, staff or faculty who want to attend an educational course. You cannot be paid to attend an educational event, so you can’t accept free travel, either. </a:t>
            </a:r>
          </a:p>
          <a:p>
            <a:pPr>
              <a:spcBef>
                <a:spcPct val="0"/>
              </a:spcBef>
            </a:pPr>
            <a:endParaRPr lang="en-CA" dirty="0" smtClean="0"/>
          </a:p>
          <a:p>
            <a:pPr>
              <a:spcBef>
                <a:spcPct val="0"/>
              </a:spcBef>
            </a:pPr>
            <a:r>
              <a:rPr lang="en-CA" dirty="0" smtClean="0"/>
              <a:t>On the other hand, if you are consulting for a particular company and they want you to go to their manufacturing facility, it is legitimate for the company to pay for your travel to and from the facility, as long as this is covered through an approved contractual agreement.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46999-F0AF-4EA5-8357-4F183AE16EBE}" type="slidenum">
              <a:rPr lang="en-CA"/>
              <a:pPr fontAlgn="base">
                <a:spcBef>
                  <a:spcPct val="0"/>
                </a:spcBef>
                <a:spcAft>
                  <a:spcPct val="0"/>
                </a:spcAft>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17301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Number 11 is Ghostwriting. That’s the term for paying a professional writer to write something that you take credit for. Anyone associated with the Schulich School of Medicine and Dentistry must be responsible for the content of any publication, presentation or slides presented in their name. As part of this educational institution, you are expected to legitimately author research papers, presentations and other reports. It would destroy your professional credibility to have another writer – who may or may not have any medical training – write content on your behalf. </a:t>
            </a:r>
          </a:p>
          <a:p>
            <a:pPr>
              <a:spcBef>
                <a:spcPct val="0"/>
              </a:spcBef>
            </a:pPr>
            <a:endParaRPr lang="en-CA" dirty="0" smtClean="0"/>
          </a:p>
          <a:p>
            <a:pPr>
              <a:spcBef>
                <a:spcPct val="0"/>
              </a:spcBef>
            </a:pPr>
            <a:r>
              <a:rPr lang="en-CA" dirty="0" smtClean="0"/>
              <a:t>Don’t allow yourself to be listed as an author or even co-author on professional presentations of any kind that are ghost-written.</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5DDDF5-9089-45F2-AD90-CA45AE889768}" type="slidenum">
              <a:rPr lang="en-CA"/>
              <a:pPr fontAlgn="base">
                <a:spcBef>
                  <a:spcPct val="0"/>
                </a:spcBef>
                <a:spcAft>
                  <a:spcPct val="0"/>
                </a:spcAft>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Imagine the scandal that could arise if someone associated with our school authorized the purchase of equipment or supplies from a company in which they held a financial interest. The key to avoiding conflicts of interest in purchasing decisions is disclosure.</a:t>
            </a:r>
          </a:p>
          <a:p>
            <a:pPr>
              <a:spcBef>
                <a:spcPct val="0"/>
              </a:spcBef>
            </a:pPr>
            <a:endParaRPr lang="en-CA" dirty="0" smtClean="0"/>
          </a:p>
          <a:p>
            <a:pPr>
              <a:spcBef>
                <a:spcPct val="0"/>
              </a:spcBef>
            </a:pPr>
            <a:r>
              <a:rPr lang="en-CA" dirty="0" smtClean="0"/>
              <a:t>You may be involved in a situation where you are asked to evaluate or recommend purchases. To maintain your professional reputation, it’s imperative that you disclose all your personal or family interests in pharmaceutical, devices, equipment, industry, dental supply or services providers. </a:t>
            </a:r>
          </a:p>
          <a:p>
            <a:pPr>
              <a:spcBef>
                <a:spcPct val="0"/>
              </a:spcBef>
            </a:pPr>
            <a:endParaRPr lang="en-CA" dirty="0" smtClean="0"/>
          </a:p>
          <a:p>
            <a:pPr>
              <a:spcBef>
                <a:spcPct val="0"/>
              </a:spcBef>
            </a:pPr>
            <a:r>
              <a:rPr lang="en-CA" u="none" dirty="0" smtClean="0"/>
              <a:t>Note that</a:t>
            </a:r>
            <a:r>
              <a:rPr lang="en-CA" u="none" baseline="0" dirty="0" smtClean="0"/>
              <a:t> </a:t>
            </a:r>
            <a:r>
              <a:rPr lang="en-US" u="none" baseline="0" dirty="0" smtClean="0"/>
              <a:t>investments in mutual funds that may have positions in these industries are not included in this expectation of disclosure.</a:t>
            </a:r>
            <a:endParaRPr lang="en-CA" u="none"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33E399-86C1-497E-983F-70D5419593C6}" type="slidenum">
              <a:rPr lang="en-CA"/>
              <a:pPr fontAlgn="base">
                <a:spcBef>
                  <a:spcPct val="0"/>
                </a:spcBef>
                <a:spcAft>
                  <a:spcPct val="0"/>
                </a:spcAft>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Avoid any conflict of interest in consulting relationships by applying the general rule: discuss and disclose.</a:t>
            </a:r>
          </a:p>
          <a:p>
            <a:pPr>
              <a:spcBef>
                <a:spcPct val="0"/>
              </a:spcBef>
            </a:pPr>
            <a:endParaRPr lang="en-CA" dirty="0" smtClean="0"/>
          </a:p>
          <a:p>
            <a:pPr>
              <a:spcBef>
                <a:spcPct val="0"/>
              </a:spcBef>
            </a:pPr>
            <a:r>
              <a:rPr lang="en-CA" dirty="0" smtClean="0"/>
              <a:t>In an ethical consulting relationship, industry benefits from the expertise and special knowledge of faculty members, and faculty members benefit financially, while maintaining their professional objectivity. </a:t>
            </a:r>
          </a:p>
          <a:p>
            <a:pPr>
              <a:spcBef>
                <a:spcPct val="0"/>
              </a:spcBef>
            </a:pPr>
            <a:endParaRPr lang="en-CA" dirty="0" smtClean="0"/>
          </a:p>
          <a:p>
            <a:pPr>
              <a:spcBef>
                <a:spcPct val="0"/>
              </a:spcBef>
            </a:pPr>
            <a:r>
              <a:rPr lang="en-CA" dirty="0" smtClean="0"/>
              <a:t>Any consulting agreement must include: </a:t>
            </a:r>
          </a:p>
          <a:p>
            <a:pPr>
              <a:spcBef>
                <a:spcPct val="0"/>
              </a:spcBef>
              <a:buFontTx/>
              <a:buChar char="•"/>
            </a:pPr>
            <a:r>
              <a:rPr lang="en-CA" dirty="0" smtClean="0"/>
              <a:t>details on specific tasks and deliverables</a:t>
            </a:r>
          </a:p>
          <a:p>
            <a:pPr>
              <a:spcBef>
                <a:spcPct val="0"/>
              </a:spcBef>
              <a:buFontTx/>
              <a:buChar char="•"/>
            </a:pPr>
            <a:r>
              <a:rPr lang="en-CA" dirty="0" smtClean="0"/>
              <a:t>Reasonable remuneration for the tasks</a:t>
            </a:r>
          </a:p>
          <a:p>
            <a:pPr>
              <a:spcBef>
                <a:spcPct val="0"/>
              </a:spcBef>
            </a:pPr>
            <a:endParaRPr lang="en-CA" dirty="0" smtClean="0"/>
          </a:p>
          <a:p>
            <a:pPr>
              <a:spcBef>
                <a:spcPct val="0"/>
              </a:spcBef>
            </a:pPr>
            <a:r>
              <a:rPr lang="en-CA" dirty="0" smtClean="0"/>
              <a:t>As employees, faculty also have a duty to inform the Schulich School of Medicine and Dentistry of their consulting work. Before accepting a consulting position, discuss it with your dean, the chair of your department or the administrator.  The Schulich school reserves the right to require changes to consulting agreements to ensure that they meet our policy requirements.</a:t>
            </a:r>
          </a:p>
          <a:p>
            <a:pPr>
              <a:spcBef>
                <a:spcPct val="0"/>
              </a:spcBef>
            </a:pPr>
            <a:endParaRPr lang="en-CA" dirty="0" smtClean="0"/>
          </a:p>
          <a:p>
            <a:pPr>
              <a:spcBef>
                <a:spcPct val="0"/>
              </a:spcBef>
            </a:pPr>
            <a:endParaRPr lang="en-CA"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DED30-3C20-4F0F-B843-41FF597A2512}" type="slidenum">
              <a:rPr lang="en-CA"/>
              <a:pPr fontAlgn="base">
                <a:spcBef>
                  <a:spcPct val="0"/>
                </a:spcBef>
                <a:spcAft>
                  <a:spcPct val="0"/>
                </a:spcAft>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r>
              <a:rPr lang="en-US" dirty="0" smtClean="0"/>
              <a:t>If you are considering a contract to create educational materials, there are many layers and potential conflicts of interest to consider. Start by discussing the idea</a:t>
            </a:r>
            <a:r>
              <a:rPr lang="en-US" dirty="0" smtClean="0">
                <a:solidFill>
                  <a:srgbClr val="FF0000"/>
                </a:solidFill>
              </a:rPr>
              <a:t> </a:t>
            </a:r>
            <a:r>
              <a:rPr lang="en-US" u="none" dirty="0" smtClean="0"/>
              <a:t>with your department or division chair. Disclose any contracts you may have already signed during the annual CDP review.</a:t>
            </a:r>
          </a:p>
          <a:p>
            <a:pPr>
              <a:spcBef>
                <a:spcPct val="0"/>
              </a:spcBef>
            </a:pPr>
            <a:endParaRPr lang="en-US" dirty="0" smtClean="0"/>
          </a:p>
          <a:p>
            <a:pPr>
              <a:spcBef>
                <a:spcPct val="0"/>
              </a:spcBef>
            </a:pPr>
            <a:r>
              <a:rPr lang="en-US" dirty="0" smtClean="0"/>
              <a:t>Before signing such a contract, you must consider:</a:t>
            </a:r>
          </a:p>
          <a:p>
            <a:pPr>
              <a:spcBef>
                <a:spcPct val="0"/>
              </a:spcBef>
              <a:buFontTx/>
              <a:buChar char="•"/>
            </a:pPr>
            <a:r>
              <a:rPr lang="en-US" dirty="0" smtClean="0"/>
              <a:t> Whether Western should be involved in the negotiations</a:t>
            </a:r>
          </a:p>
          <a:p>
            <a:pPr>
              <a:spcBef>
                <a:spcPct val="0"/>
              </a:spcBef>
              <a:buFontTx/>
              <a:buChar char="•"/>
            </a:pPr>
            <a:r>
              <a:rPr lang="en-US" dirty="0" smtClean="0"/>
              <a:t> How any income would be divided (You may need to create a tripartite agreement.)</a:t>
            </a:r>
          </a:p>
          <a:p>
            <a:pPr>
              <a:spcBef>
                <a:spcPct val="0"/>
              </a:spcBef>
              <a:buFontTx/>
              <a:buChar char="•"/>
            </a:pPr>
            <a:r>
              <a:rPr lang="en-US" dirty="0" smtClean="0"/>
              <a:t> Whether your work would interfere with the right of any SSMD student to defend his/her thesis.</a:t>
            </a:r>
          </a:p>
          <a:p>
            <a:pPr>
              <a:spcBef>
                <a:spcPct val="0"/>
              </a:spcBef>
            </a:pPr>
            <a:endParaRPr lang="en-CA"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A35936-514E-4A67-BAE9-3BC653342F18}" type="slidenum">
              <a:rPr lang="en-CA"/>
              <a:pPr fontAlgn="base">
                <a:spcBef>
                  <a:spcPct val="0"/>
                </a:spcBef>
                <a:spcAft>
                  <a:spcPct val="0"/>
                </a:spcAft>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15. Philanthropic gifts</a:t>
            </a:r>
          </a:p>
          <a:p>
            <a:pPr>
              <a:spcBef>
                <a:spcPct val="0"/>
              </a:spcBef>
            </a:pPr>
            <a:r>
              <a:rPr lang="en-CA" dirty="0" smtClean="0"/>
              <a:t>Of course, the university and our school welcomes support through philanthropic gifts from individual donors and companies. The key to avoiding any perception of conflict of interest is for the money to flow through the Schulich Development office or an affiliated hospital. Students, faculty and staff cannot accept donations.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538BD-71FC-4075-9CEB-42AB124A52B0}" type="slidenum">
              <a:rPr lang="en-CA"/>
              <a:pPr fontAlgn="base">
                <a:spcBef>
                  <a:spcPct val="0"/>
                </a:spcBef>
                <a:spcAft>
                  <a:spcPct val="0"/>
                </a:spcAft>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Those are 15 specific relationships with industry that you may encounter. Research has its own set of relationships and potential for conflicts of interest.</a:t>
            </a:r>
          </a:p>
          <a:p>
            <a:pPr>
              <a:spcBef>
                <a:spcPct val="0"/>
              </a:spcBef>
            </a:pPr>
            <a:endParaRPr lang="en-US" dirty="0" smtClean="0"/>
          </a:p>
          <a:p>
            <a:pPr>
              <a:spcBef>
                <a:spcPct val="0"/>
              </a:spcBef>
            </a:pPr>
            <a:r>
              <a:rPr lang="en-US" dirty="0" smtClean="0"/>
              <a:t>The fundamental principle underlying all university research:</a:t>
            </a:r>
          </a:p>
          <a:p>
            <a:pPr lvl="0">
              <a:spcBef>
                <a:spcPct val="0"/>
              </a:spcBef>
            </a:pPr>
            <a:r>
              <a:rPr lang="en-US" b="1" dirty="0" smtClean="0"/>
              <a:t>must </a:t>
            </a:r>
            <a:r>
              <a:rPr lang="en-US" dirty="0" smtClean="0"/>
              <a:t>be free to do unbiased research and</a:t>
            </a:r>
            <a:r>
              <a:rPr lang="en-US" baseline="0" dirty="0" smtClean="0"/>
              <a:t> </a:t>
            </a:r>
            <a:r>
              <a:rPr lang="en-US" dirty="0" smtClean="0"/>
              <a:t>to disseminate, without restriction, the results obtained. </a:t>
            </a:r>
          </a:p>
          <a:p>
            <a:pPr lvl="1">
              <a:spcBef>
                <a:spcPct val="0"/>
              </a:spcBef>
            </a:pPr>
            <a:endParaRPr lang="en-US" sz="2000" dirty="0" smtClean="0"/>
          </a:p>
          <a:p>
            <a:pPr lvl="1">
              <a:spcBef>
                <a:spcPct val="0"/>
              </a:spcBef>
            </a:pPr>
            <a:endParaRPr lang="en-US" sz="2000" dirty="0" smtClean="0"/>
          </a:p>
          <a:p>
            <a:pPr>
              <a:spcBef>
                <a:spcPct val="0"/>
              </a:spcBef>
            </a:pPr>
            <a:endParaRPr lang="en-CA"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9788D-4AF6-4B67-A1DE-4AEBB7FC7D7F}" type="slidenum">
              <a:rPr lang="en-CA"/>
              <a:pPr fontAlgn="base">
                <a:spcBef>
                  <a:spcPct val="0"/>
                </a:spcBef>
                <a:spcAft>
                  <a:spcPct val="0"/>
                </a:spcAft>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z="1300" dirty="0" smtClean="0"/>
              <a:t>Don’t enter into any contract or arrangement that limits your right to publish or to disclose the results of the study or report adverse events.</a:t>
            </a:r>
          </a:p>
          <a:p>
            <a:pPr fontAlgn="auto">
              <a:spcBef>
                <a:spcPts val="0"/>
              </a:spcBef>
              <a:spcAft>
                <a:spcPts val="0"/>
              </a:spcAft>
              <a:defRPr/>
            </a:pPr>
            <a:endParaRPr lang="en-US" sz="1300" dirty="0" smtClean="0"/>
          </a:p>
          <a:p>
            <a:pPr fontAlgn="auto">
              <a:spcBef>
                <a:spcPts val="0"/>
              </a:spcBef>
              <a:spcAft>
                <a:spcPts val="0"/>
              </a:spcAft>
              <a:defRPr/>
            </a:pPr>
            <a:r>
              <a:rPr lang="en-US" sz="1300" dirty="0" smtClean="0"/>
              <a:t>Remuneration for research participants </a:t>
            </a:r>
            <a:r>
              <a:rPr lang="en-US" sz="1300" b="1" dirty="0" smtClean="0"/>
              <a:t>must not </a:t>
            </a:r>
            <a:r>
              <a:rPr lang="en-US" sz="1300" dirty="0" smtClean="0"/>
              <a:t>constitute enticement. Also, don’t accept unreasonable fees or you will not be unbiased.</a:t>
            </a:r>
          </a:p>
          <a:p>
            <a:pPr fontAlgn="auto">
              <a:spcBef>
                <a:spcPts val="0"/>
              </a:spcBef>
              <a:spcAft>
                <a:spcPts val="0"/>
              </a:spcAft>
              <a:defRPr/>
            </a:pPr>
            <a:endParaRPr lang="en-US" sz="1300" dirty="0" smtClean="0"/>
          </a:p>
          <a:p>
            <a:pPr fontAlgn="auto">
              <a:spcBef>
                <a:spcPts val="0"/>
              </a:spcBef>
              <a:spcAft>
                <a:spcPts val="0"/>
              </a:spcAft>
              <a:defRPr/>
            </a:pPr>
            <a:r>
              <a:rPr lang="en-US" sz="1300" dirty="0" smtClean="0"/>
              <a:t>It is the responsibility of the researcher to ensure that there is a signed tripartite agreement </a:t>
            </a:r>
            <a:r>
              <a:rPr lang="en-US" sz="1300" b="1" dirty="0" smtClean="0"/>
              <a:t>before</a:t>
            </a:r>
            <a:r>
              <a:rPr lang="en-US" sz="1300" dirty="0" smtClean="0"/>
              <a:t> commencing in industry-funded research which outlines the responsibilities and accountability of each party and  makes reference to institutional policies.</a:t>
            </a:r>
          </a:p>
          <a:p>
            <a:pPr fontAlgn="auto">
              <a:spcBef>
                <a:spcPts val="0"/>
              </a:spcBef>
              <a:spcAft>
                <a:spcPts val="0"/>
              </a:spcAft>
              <a:defRPr/>
            </a:pPr>
            <a:endParaRPr lang="en-US" sz="1300" dirty="0" smtClean="0"/>
          </a:p>
          <a:p>
            <a:pPr fontAlgn="auto">
              <a:spcBef>
                <a:spcPts val="0"/>
              </a:spcBef>
              <a:spcAft>
                <a:spcPts val="0"/>
              </a:spcAft>
              <a:defRPr/>
            </a:pPr>
            <a:r>
              <a:rPr lang="en-US" sz="1300" dirty="0" smtClean="0"/>
              <a:t>Finally, all research must be in compliance with the Tri-council Policy Statement and approved by Western’s Office of Research Ethics.</a:t>
            </a:r>
          </a:p>
          <a:p>
            <a:pPr fontAlgn="auto">
              <a:spcBef>
                <a:spcPts val="0"/>
              </a:spcBef>
              <a:spcAft>
                <a:spcPts val="0"/>
              </a:spcAft>
              <a:defRPr/>
            </a:pPr>
            <a:endParaRPr lang="en-CA"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30058A-7C93-4300-9369-9914A30E4C3A}" type="slidenum">
              <a:rPr lang="en-CA"/>
              <a:pPr fontAlgn="base">
                <a:spcBef>
                  <a:spcPct val="0"/>
                </a:spcBef>
                <a:spcAft>
                  <a:spcPct val="0"/>
                </a:spcAft>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The conflict of interest policy that we’ve discussed applies equally to faculty, staff and students at Schulich. The policy applies whether you’re on campus or off campus. </a:t>
            </a:r>
          </a:p>
          <a:p>
            <a:pPr>
              <a:spcBef>
                <a:spcPct val="0"/>
              </a:spcBef>
            </a:pPr>
            <a:endParaRPr lang="en-CA" dirty="0" smtClean="0"/>
          </a:p>
          <a:p>
            <a:pPr>
              <a:spcBef>
                <a:spcPct val="0"/>
              </a:spcBef>
            </a:pPr>
            <a:r>
              <a:rPr lang="en-CA" dirty="0" smtClean="0"/>
              <a:t>For those of you who are also affiliated with another institution, here is how to apply the Schulich guidelines.</a:t>
            </a:r>
          </a:p>
          <a:p>
            <a:pPr>
              <a:spcBef>
                <a:spcPct val="0"/>
              </a:spcBef>
              <a:buFont typeface="Arial" pitchFamily="34" charset="0"/>
              <a:buChar char="•"/>
            </a:pPr>
            <a:r>
              <a:rPr lang="en-CA" dirty="0" smtClean="0"/>
              <a:t>When in affiliated institutions, abide by those guidelines</a:t>
            </a:r>
          </a:p>
          <a:p>
            <a:pPr>
              <a:spcBef>
                <a:spcPct val="0"/>
              </a:spcBef>
              <a:buFont typeface="Arial" pitchFamily="34" charset="0"/>
              <a:buChar char="•"/>
            </a:pPr>
            <a:r>
              <a:rPr lang="en-CA" dirty="0" smtClean="0"/>
              <a:t>Where none exist, abide by Schulich guidelines.</a:t>
            </a:r>
          </a:p>
          <a:p>
            <a:pPr>
              <a:spcBef>
                <a:spcPct val="0"/>
              </a:spcBef>
              <a:buFont typeface="Arial" pitchFamily="34" charset="0"/>
              <a:buChar char="•"/>
            </a:pPr>
            <a:r>
              <a:rPr lang="en-CA" dirty="0" smtClean="0"/>
              <a:t>Where two sets exist, abide by the more stringent of the two guidelines.</a:t>
            </a:r>
          </a:p>
          <a:p>
            <a:pPr>
              <a:spcBef>
                <a:spcPct val="0"/>
              </a:spcBef>
            </a:pPr>
            <a:endParaRPr lang="en-CA" dirty="0" smtClean="0"/>
          </a:p>
          <a:p>
            <a:pPr>
              <a:spcBef>
                <a:spcPct val="0"/>
              </a:spcBef>
            </a:pPr>
            <a:r>
              <a:rPr lang="en-CA" dirty="0" smtClean="0"/>
              <a:t>Of course, as professionals, you are also expected to adhere to the CMA Guidelines for Interactions with Industry or the CDA Code of Ethics.</a:t>
            </a:r>
          </a:p>
          <a:p>
            <a:pPr>
              <a:spcBef>
                <a:spcPct val="0"/>
              </a:spcBef>
            </a:pPr>
            <a:endParaRPr lang="en-CA"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88F85-F0EC-481B-8E46-3DA2423C8942}" type="slidenum">
              <a:rPr lang="en-CA"/>
              <a:pPr fontAlgn="base">
                <a:spcBef>
                  <a:spcPct val="0"/>
                </a:spcBef>
                <a:spcAft>
                  <a:spcPct val="0"/>
                </a:spcAft>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Schulich school takes breaches of its conflict of interest policy very seriously. It may take any of the following actions to ensure compliance. Depending on the seriousness, the school will begin at number 1 and progress to greater sanctions, if necessary. Let’s hope no one gets to this point. </a:t>
            </a:r>
          </a:p>
          <a:p>
            <a:pPr>
              <a:spcBef>
                <a:spcPct val="0"/>
              </a:spcBef>
            </a:pPr>
            <a:endParaRPr lang="en-US" dirty="0" smtClean="0"/>
          </a:p>
          <a:p>
            <a:pPr>
              <a:spcBef>
                <a:spcPct val="0"/>
              </a:spcBef>
            </a:pPr>
            <a:r>
              <a:rPr lang="en-US" dirty="0" smtClean="0"/>
              <a:t> </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15ABA-C5AB-4044-8008-97E73831491F}" type="slidenum">
              <a:rPr lang="en-CA"/>
              <a:pPr fontAlgn="base">
                <a:spcBef>
                  <a:spcPct val="0"/>
                </a:spcBef>
                <a:spcAft>
                  <a:spcPct val="0"/>
                </a:spcAft>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u="none" dirty="0" smtClean="0"/>
              <a:t>It is important to promote a culture</a:t>
            </a:r>
            <a:r>
              <a:rPr lang="en-CA" u="none" baseline="0" dirty="0" smtClean="0"/>
              <a:t> of openness, and that reporting of apparent conflicts of interest not be seen as whistle blowing. </a:t>
            </a:r>
            <a:r>
              <a:rPr lang="en-CA" u="none" dirty="0" smtClean="0"/>
              <a:t>If you suspect that someone has breached one of these policies, please discuss it with your immediate supervisor, to your department chair, or the dean. By doing so, you will be helping to protect the reputation of our school and our professions.</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16B389-3136-4E06-BA99-A7F774F05336}" type="slidenum">
              <a:rPr lang="en-CA"/>
              <a:pPr fontAlgn="base">
                <a:spcBef>
                  <a:spcPct val="0"/>
                </a:spcBef>
                <a:spcAft>
                  <a:spcPct val="0"/>
                </a:spcAft>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spcBef>
                <a:spcPct val="0"/>
              </a:spcBef>
            </a:pPr>
            <a:r>
              <a:rPr lang="en-CA" sz="1300" dirty="0" smtClean="0"/>
              <a:t>Thank you for attending. </a:t>
            </a:r>
          </a:p>
          <a:p>
            <a:pPr>
              <a:spcBef>
                <a:spcPct val="0"/>
              </a:spcBef>
            </a:pPr>
            <a:endParaRPr lang="en-CA" sz="1300" dirty="0" smtClean="0"/>
          </a:p>
          <a:p>
            <a:pPr>
              <a:spcBef>
                <a:spcPct val="0"/>
              </a:spcBef>
            </a:pPr>
            <a:r>
              <a:rPr lang="en-CA" sz="1300" dirty="0" smtClean="0"/>
              <a:t>As you know, our school and our professions have a symbiotic relationship with industry. We benefit through grants for research, sponsorships of accredited educational events, and through scholarships to our school. [Give a recent example.]</a:t>
            </a:r>
          </a:p>
          <a:p>
            <a:pPr>
              <a:spcBef>
                <a:spcPct val="0"/>
              </a:spcBef>
            </a:pPr>
            <a:endParaRPr lang="en-CA" sz="1300" dirty="0" smtClean="0"/>
          </a:p>
          <a:p>
            <a:pPr>
              <a:spcBef>
                <a:spcPct val="0"/>
              </a:spcBef>
            </a:pPr>
            <a:r>
              <a:rPr lang="en-CA" sz="1300" dirty="0" smtClean="0"/>
              <a:t>Industry benefits from our research skills, clinical experience and expertise.</a:t>
            </a:r>
          </a:p>
          <a:p>
            <a:pPr>
              <a:spcBef>
                <a:spcPct val="0"/>
              </a:spcBef>
            </a:pPr>
            <a:endParaRPr lang="en-CA" sz="1300" dirty="0" smtClean="0"/>
          </a:p>
          <a:p>
            <a:pPr>
              <a:spcBef>
                <a:spcPct val="0"/>
              </a:spcBef>
            </a:pPr>
            <a:r>
              <a:rPr lang="en-CA" sz="1300" dirty="0" smtClean="0"/>
              <a:t>The Schulich School of Medicine and Dentistry’s conflict of interest policy sets out ethical guidelines for maintaining these industry relationships. </a:t>
            </a:r>
            <a:r>
              <a:rPr lang="en-US" sz="1300" dirty="0" smtClean="0"/>
              <a:t>These policies and guidelines came into effect January 1, 2012.</a:t>
            </a:r>
          </a:p>
          <a:p>
            <a:pPr>
              <a:spcBef>
                <a:spcPct val="0"/>
              </a:spcBef>
            </a:pPr>
            <a:endParaRPr lang="en-CA" sz="1300" dirty="0" smtClean="0"/>
          </a:p>
          <a:p>
            <a:pPr>
              <a:spcBef>
                <a:spcPct val="0"/>
              </a:spcBef>
            </a:pPr>
            <a:endParaRPr lang="en-CA" sz="1300" dirty="0" smtClean="0"/>
          </a:p>
          <a:p>
            <a:pPr>
              <a:spcBef>
                <a:spcPct val="0"/>
              </a:spcBef>
            </a:pPr>
            <a:r>
              <a:rPr lang="en-CA" sz="1300" dirty="0" smtClean="0"/>
              <a:t>The policy’s purpose is to:</a:t>
            </a:r>
          </a:p>
          <a:p>
            <a:pPr>
              <a:spcBef>
                <a:spcPct val="0"/>
              </a:spcBef>
              <a:buFontTx/>
              <a:buChar char="•"/>
            </a:pPr>
            <a:r>
              <a:rPr lang="en-CA" sz="1300" dirty="0" smtClean="0"/>
              <a:t>Ensure patients’ safety</a:t>
            </a:r>
          </a:p>
          <a:p>
            <a:pPr>
              <a:spcBef>
                <a:spcPct val="0"/>
              </a:spcBef>
              <a:buFontTx/>
              <a:buChar char="•"/>
            </a:pPr>
            <a:r>
              <a:rPr lang="en-CA" sz="1300" dirty="0" smtClean="0"/>
              <a:t>Maintain the school’s reputation</a:t>
            </a:r>
          </a:p>
          <a:p>
            <a:pPr>
              <a:spcBef>
                <a:spcPct val="0"/>
              </a:spcBef>
              <a:buFontTx/>
              <a:buChar char="•"/>
            </a:pPr>
            <a:r>
              <a:rPr lang="en-CA" sz="1300" dirty="0" smtClean="0"/>
              <a:t>Ensure the integrity of our educational programs</a:t>
            </a:r>
          </a:p>
          <a:p>
            <a:pPr>
              <a:spcBef>
                <a:spcPct val="0"/>
              </a:spcBef>
              <a:buFontTx/>
              <a:buChar char="•"/>
            </a:pPr>
            <a:r>
              <a:rPr lang="en-CA" sz="1300" dirty="0" smtClean="0"/>
              <a:t>Avoid litigation</a:t>
            </a:r>
          </a:p>
          <a:p>
            <a:pPr>
              <a:spcBef>
                <a:spcPct val="0"/>
              </a:spcBef>
              <a:buFontTx/>
              <a:buChar char="•"/>
            </a:pPr>
            <a:r>
              <a:rPr lang="en-CA" sz="1300" dirty="0" smtClean="0"/>
              <a:t>And your professional reputation is also at stake.</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C3700-0CF0-4742-9134-ABE5CD7B0CD4}" type="slidenum">
              <a:rPr lang="en-CA"/>
              <a:pPr fontAlgn="base">
                <a:spcBef>
                  <a:spcPct val="0"/>
                </a:spcBef>
                <a:spcAft>
                  <a:spcPct val="0"/>
                </a:spcAft>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138">
              <a:spcBef>
                <a:spcPct val="0"/>
              </a:spcBef>
            </a:pPr>
            <a:r>
              <a:rPr lang="en-US" dirty="0" smtClean="0"/>
              <a:t>Remember to discuss and disclose. </a:t>
            </a:r>
          </a:p>
          <a:p>
            <a:pPr defTabSz="930138">
              <a:spcBef>
                <a:spcPct val="0"/>
              </a:spcBef>
            </a:pPr>
            <a:endParaRPr lang="en-US" dirty="0" smtClean="0"/>
          </a:p>
          <a:p>
            <a:pPr defTabSz="930138">
              <a:spcBef>
                <a:spcPct val="0"/>
              </a:spcBef>
            </a:pPr>
            <a:r>
              <a:rPr lang="en-US" dirty="0" smtClean="0"/>
              <a:t>You must disclose all relationships with industry to the Department Chair or the Dean on an annual basis.</a:t>
            </a:r>
          </a:p>
          <a:p>
            <a:pPr defTabSz="930138">
              <a:spcBef>
                <a:spcPct val="0"/>
              </a:spcBef>
            </a:pPr>
            <a:endParaRPr lang="en-US" dirty="0" smtClean="0"/>
          </a:p>
          <a:p>
            <a:pPr defTabSz="930138">
              <a:spcBef>
                <a:spcPct val="0"/>
              </a:spcBef>
            </a:pPr>
            <a:r>
              <a:rPr lang="en-US" dirty="0" smtClean="0"/>
              <a:t>Disclosure includes the name of the commercial interest and the nature of that relationship for your current relationships and all relationships within the past five years. </a:t>
            </a:r>
          </a:p>
          <a:p>
            <a:pPr defTabSz="930138">
              <a:spcBef>
                <a:spcPct val="0"/>
              </a:spcBef>
            </a:pPr>
            <a:endParaRPr lang="en-CA" dirty="0" smtClean="0"/>
          </a:p>
          <a:p>
            <a:pPr defTabSz="930138">
              <a:spcBef>
                <a:spcPct val="0"/>
              </a:spcBef>
            </a:pPr>
            <a:r>
              <a:rPr lang="en-US" dirty="0" smtClean="0"/>
              <a:t>If you have any questions about whether or not a situation has potential for conflict of interest, please discuss it with your department chair or dean. Today we’ve reviewed 15 examples of conflict of interest situations. It’s certainly not an exhaustive list of possibilities. Don’t be afraid to ask.</a:t>
            </a:r>
            <a:endParaRPr lang="en-CA"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B567F8-3C75-4493-BA49-C7358C07340A}" type="slidenum">
              <a:rPr lang="en-CA"/>
              <a:pPr fontAlgn="base">
                <a:spcBef>
                  <a:spcPct val="0"/>
                </a:spcBef>
                <a:spcAft>
                  <a:spcPct val="0"/>
                </a:spcAft>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Are there any questions?</a:t>
            </a:r>
          </a:p>
          <a:p>
            <a:pPr>
              <a:spcBef>
                <a:spcPct val="0"/>
              </a:spcBef>
            </a:pPr>
            <a:endParaRPr lang="en-CA" dirty="0" smtClean="0"/>
          </a:p>
          <a:p>
            <a:pPr>
              <a:spcBef>
                <a:spcPct val="0"/>
              </a:spcBef>
            </a:pPr>
            <a:endParaRPr lang="en-CA"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2248E-1CE2-4189-AEFE-99733315AC1B}" type="slidenum">
              <a:rPr lang="en-CA"/>
              <a:pPr fontAlgn="base">
                <a:spcBef>
                  <a:spcPct val="0"/>
                </a:spcBef>
                <a:spcAft>
                  <a:spcPct val="0"/>
                </a:spcAft>
              </a:pPr>
              <a:t>31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CA" sz="1300" dirty="0" smtClean="0"/>
              <a:t>Today, we are going to help you ensure that your relationships with representatives of the pharmaceutical, biotech, medical device and research equipment industry do not affect your clinical decisions or even appear improper. </a:t>
            </a:r>
          </a:p>
          <a:p>
            <a:pPr fontAlgn="auto">
              <a:spcBef>
                <a:spcPts val="0"/>
              </a:spcBef>
              <a:spcAft>
                <a:spcPts val="0"/>
              </a:spcAft>
              <a:defRPr/>
            </a:pPr>
            <a:endParaRPr lang="en-CA" sz="1300" dirty="0" smtClean="0"/>
          </a:p>
          <a:p>
            <a:pPr fontAlgn="auto">
              <a:spcBef>
                <a:spcPts val="0"/>
              </a:spcBef>
              <a:spcAft>
                <a:spcPts val="0"/>
              </a:spcAft>
              <a:defRPr/>
            </a:pPr>
            <a:r>
              <a:rPr lang="en-CA" sz="1300" dirty="0" smtClean="0"/>
              <a:t>It’s like learning to eat nutritiously – to automatically make the right choices in a variety of situations, to make those choices a habit, an instinct. You won’t always have the conflict of interest guidelines in your pocket, but you need to be aware of them to ensure that you can make ethical choices in any situation.</a:t>
            </a:r>
          </a:p>
          <a:p>
            <a:pPr fontAlgn="auto">
              <a:spcBef>
                <a:spcPts val="0"/>
              </a:spcBef>
              <a:spcAft>
                <a:spcPts val="0"/>
              </a:spcAft>
              <a:defRPr/>
            </a:pPr>
            <a:endParaRPr lang="en-CA" sz="1300" dirty="0" smtClean="0"/>
          </a:p>
          <a:p>
            <a:pPr fontAlgn="auto">
              <a:spcBef>
                <a:spcPts val="0"/>
              </a:spcBef>
              <a:spcAft>
                <a:spcPts val="0"/>
              </a:spcAft>
              <a:defRPr/>
            </a:pPr>
            <a:r>
              <a:rPr lang="en-CA" sz="1300" dirty="0" smtClean="0"/>
              <a:t>Very often, possible conflict of interest situations arise without fanfare, in the middle of your day. What would you do if …</a:t>
            </a:r>
          </a:p>
          <a:p>
            <a:pPr fontAlgn="auto">
              <a:spcBef>
                <a:spcPts val="0"/>
              </a:spcBef>
              <a:spcAft>
                <a:spcPts val="0"/>
              </a:spcAft>
              <a:defRPr/>
            </a:pPr>
            <a:endParaRPr lang="en-CA" sz="1300" dirty="0" smtClean="0"/>
          </a:p>
          <a:p>
            <a:pPr fontAlgn="auto">
              <a:spcBef>
                <a:spcPts val="0"/>
              </a:spcBef>
              <a:spcAft>
                <a:spcPts val="0"/>
              </a:spcAft>
              <a:defRPr/>
            </a:pPr>
            <a:r>
              <a:rPr lang="en-CA" sz="1300" dirty="0" smtClean="0"/>
              <a:t>A friendly equipment rep offered to take you out for lunch after a demonstration?</a:t>
            </a:r>
          </a:p>
          <a:p>
            <a:pPr fontAlgn="auto">
              <a:spcBef>
                <a:spcPts val="0"/>
              </a:spcBef>
              <a:spcAft>
                <a:spcPts val="0"/>
              </a:spcAft>
              <a:defRPr/>
            </a:pPr>
            <a:r>
              <a:rPr lang="en-CA" sz="1300" dirty="0" smtClean="0"/>
              <a:t>A supplier offered to provide funds for an educational activity you are planning?</a:t>
            </a:r>
          </a:p>
          <a:p>
            <a:pPr fontAlgn="auto">
              <a:spcBef>
                <a:spcPts val="0"/>
              </a:spcBef>
              <a:spcAft>
                <a:spcPts val="0"/>
              </a:spcAft>
              <a:defRPr/>
            </a:pPr>
            <a:r>
              <a:rPr lang="en-CA" sz="1300" dirty="0" smtClean="0"/>
              <a:t>You receive an invitation for an unaccredited dinner talk on a topic that interests you?</a:t>
            </a:r>
          </a:p>
          <a:p>
            <a:pPr fontAlgn="auto">
              <a:spcBef>
                <a:spcPts val="0"/>
              </a:spcBef>
              <a:spcAft>
                <a:spcPts val="0"/>
              </a:spcAft>
              <a:defRPr/>
            </a:pPr>
            <a:r>
              <a:rPr lang="en-CA" sz="1300" dirty="0" smtClean="0"/>
              <a:t>You receive an offer for a consulting contract?</a:t>
            </a:r>
          </a:p>
          <a:p>
            <a:pPr fontAlgn="auto">
              <a:spcBef>
                <a:spcPts val="0"/>
              </a:spcBef>
              <a:spcAft>
                <a:spcPts val="0"/>
              </a:spcAft>
              <a:defRPr/>
            </a:pPr>
            <a:endParaRPr lang="en-CA" sz="1300" dirty="0" smtClean="0"/>
          </a:p>
          <a:p>
            <a:pPr fontAlgn="auto">
              <a:spcBef>
                <a:spcPts val="0"/>
              </a:spcBef>
              <a:spcAft>
                <a:spcPts val="0"/>
              </a:spcAft>
              <a:defRPr/>
            </a:pPr>
            <a:r>
              <a:rPr lang="en-CA" sz="1300" dirty="0" smtClean="0"/>
              <a:t>[Allow for some discussion.]</a:t>
            </a:r>
          </a:p>
          <a:p>
            <a:pPr fontAlgn="auto">
              <a:spcBef>
                <a:spcPts val="0"/>
              </a:spcBef>
              <a:spcAft>
                <a:spcPts val="0"/>
              </a:spcAft>
              <a:defRPr/>
            </a:pPr>
            <a:endParaRPr lang="en-CA"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C70D9A-CCF4-44CA-A7AB-0F82C96D9B2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66">
              <a:spcBef>
                <a:spcPct val="0"/>
              </a:spcBef>
              <a:defRPr/>
            </a:pPr>
            <a:r>
              <a:rPr lang="en-CA" dirty="0" smtClean="0"/>
              <a:t>Being associated with a renowned institution such as the Schulich School of Medicine and Dentistry means that you must adhere to the highest ethical standards. Our policy goes beyond the legal requirements to avoid even the appearance of a conflict of interest or an improper relationship.</a:t>
            </a:r>
          </a:p>
          <a:p>
            <a:pPr>
              <a:spcBef>
                <a:spcPct val="0"/>
              </a:spcBef>
            </a:pPr>
            <a:endParaRPr lang="en-CA" dirty="0" smtClean="0"/>
          </a:p>
          <a:p>
            <a:pPr>
              <a:spcBef>
                <a:spcPct val="0"/>
              </a:spcBef>
            </a:pPr>
            <a:r>
              <a:rPr lang="en-CA" u="none" dirty="0" smtClean="0"/>
              <a:t>For</a:t>
            </a:r>
            <a:r>
              <a:rPr lang="en-CA" u="none" baseline="0" dirty="0" smtClean="0"/>
              <a:t> f</a:t>
            </a:r>
            <a:r>
              <a:rPr lang="en-CA" u="none" dirty="0" smtClean="0"/>
              <a:t>aculty and residents,</a:t>
            </a:r>
            <a:r>
              <a:rPr lang="en-CA" u="none" baseline="0" dirty="0" smtClean="0"/>
              <a:t> </a:t>
            </a:r>
            <a:r>
              <a:rPr lang="en-US" u="none" dirty="0" smtClean="0"/>
              <a:t>conflicts of interest are not always avoidable, but our responsibility is to recognize them when they occur and manage them in a way that doesn't compromise our fundamental relationships with patients. In addition to the Schulich policy,</a:t>
            </a:r>
            <a:r>
              <a:rPr lang="en-US" u="none" baseline="0" dirty="0" smtClean="0"/>
              <a:t> faculty and residents must also adhere to </a:t>
            </a:r>
            <a:r>
              <a:rPr lang="en-US" u="none" dirty="0" smtClean="0"/>
              <a:t>the ethical standards and codes of conduct of our professional bodies, such as the Canadian</a:t>
            </a:r>
            <a:r>
              <a:rPr lang="en-US" u="none" baseline="0" dirty="0" smtClean="0"/>
              <a:t> Medical Association and the Canadian Dental Association. </a:t>
            </a:r>
            <a:endParaRPr lang="en-CA" u="none"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BC07C-A6B9-4FA4-846C-F1C652297343}"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Lets be clear. Here is the definition of conflict of interest.</a:t>
            </a:r>
          </a:p>
          <a:p>
            <a:pPr>
              <a:spcBef>
                <a:spcPct val="0"/>
              </a:spcBef>
            </a:pPr>
            <a:endParaRPr lang="en-CA" dirty="0" smtClean="0"/>
          </a:p>
          <a:p>
            <a:pPr>
              <a:spcBef>
                <a:spcPct val="0"/>
              </a:spcBef>
            </a:pPr>
            <a:r>
              <a:rPr lang="en-US" dirty="0" smtClean="0"/>
              <a:t>a divergence between an individual’s private interests and his or her general professional obligations such that an independent observer might reasonably question whether the individual’s professional actions or decisions are determined by considerations of personal gain, financial or otherwise.</a:t>
            </a:r>
            <a:endParaRPr lang="en-CA" dirty="0" smtClean="0"/>
          </a:p>
          <a:p>
            <a:pPr>
              <a:spcBef>
                <a:spcPct val="0"/>
              </a:spcBef>
            </a:pPr>
            <a:endParaRPr lang="en-CA" dirty="0" smtClean="0"/>
          </a:p>
          <a:p>
            <a:pPr>
              <a:spcBef>
                <a:spcPct val="0"/>
              </a:spcBef>
            </a:pPr>
            <a:r>
              <a:rPr lang="en-CA" dirty="0" smtClean="0"/>
              <a:t>[Any questions?]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9FCEAA-CD02-4CD8-B55E-4BFDA42CBC76}"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Here is the basis for the whole policy. Relationships with industry tend to sway our decision-making ability – whether consciously or unconsciously.</a:t>
            </a:r>
          </a:p>
          <a:p>
            <a:pPr>
              <a:spcBef>
                <a:spcPct val="0"/>
              </a:spcBef>
            </a:pPr>
            <a:endParaRPr lang="en-CA" dirty="0" smtClean="0"/>
          </a:p>
          <a:p>
            <a:pPr>
              <a:spcBef>
                <a:spcPct val="0"/>
              </a:spcBef>
            </a:pPr>
            <a:r>
              <a:rPr lang="en-US" dirty="0" smtClean="0"/>
              <a:t>Individuals </a:t>
            </a:r>
            <a:r>
              <a:rPr lang="en-US" b="1" dirty="0" smtClean="0"/>
              <a:t>must</a:t>
            </a:r>
            <a:r>
              <a:rPr lang="en-US" dirty="0" smtClean="0"/>
              <a:t> consciously and actively divorce clinical care decisions from actual/perceived benefits expected from industry.</a:t>
            </a:r>
          </a:p>
          <a:p>
            <a:pPr>
              <a:spcBef>
                <a:spcPct val="0"/>
              </a:spcBef>
            </a:pPr>
            <a:r>
              <a:rPr lang="en-US" dirty="0" smtClean="0"/>
              <a:t>Unacceptable for patient care decisions to be influenced by the possibility of personal financial gain. </a:t>
            </a:r>
          </a:p>
          <a:p>
            <a:pPr>
              <a:spcBef>
                <a:spcPct val="0"/>
              </a:spcBef>
            </a:pPr>
            <a:r>
              <a:rPr lang="en-US" dirty="0" smtClean="0"/>
              <a:t>Conflicts of interest must be addressed appropriately. We </a:t>
            </a:r>
            <a:r>
              <a:rPr lang="en-US" u="none" dirty="0" smtClean="0"/>
              <a:t>require </a:t>
            </a:r>
            <a:r>
              <a:rPr lang="en-US" dirty="0" smtClean="0"/>
              <a:t>discussion and disclosure of all relationships with industry.</a:t>
            </a:r>
          </a:p>
          <a:p>
            <a:pPr>
              <a:spcBef>
                <a:spcPct val="0"/>
              </a:spcBef>
            </a:pPr>
            <a:endParaRPr lang="en-CA"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1C4685-4240-4513-A6CC-3A243034843D}"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CA" dirty="0" smtClean="0"/>
          </a:p>
          <a:p>
            <a:pPr fontAlgn="auto">
              <a:spcBef>
                <a:spcPts val="0"/>
              </a:spcBef>
              <a:spcAft>
                <a:spcPts val="0"/>
              </a:spcAft>
              <a:defRPr/>
            </a:pPr>
            <a:r>
              <a:rPr lang="en-CA" dirty="0" smtClean="0"/>
              <a:t>During this session, we’ll review each of the guidelines, which are based on 15 specific types of interactions with industry. If you have questions, please [According to presenter’s preference] ask them right away/save them until the end of the session.</a:t>
            </a:r>
          </a:p>
          <a:p>
            <a:pPr fontAlgn="auto">
              <a:spcBef>
                <a:spcPts val="0"/>
              </a:spcBef>
              <a:spcAft>
                <a:spcPts val="0"/>
              </a:spcAft>
              <a:defRPr/>
            </a:pPr>
            <a:endParaRPr lang="en-CA" dirty="0" smtClean="0"/>
          </a:p>
          <a:p>
            <a:pPr marL="232909" indent="-232909" fontAlgn="auto">
              <a:spcBef>
                <a:spcPts val="0"/>
              </a:spcBef>
              <a:spcAft>
                <a:spcPts val="0"/>
              </a:spcAft>
              <a:defRPr/>
            </a:pPr>
            <a:endParaRPr lang="en-CA" dirty="0" smtClean="0"/>
          </a:p>
          <a:p>
            <a:pPr marL="232909" indent="-232909" fontAlgn="auto">
              <a:spcBef>
                <a:spcPts val="0"/>
              </a:spcBef>
              <a:spcAft>
                <a:spcPts val="0"/>
              </a:spcAft>
              <a:buFontTx/>
              <a:buAutoNum type="arabicPeriod"/>
              <a:defRPr/>
            </a:pPr>
            <a:endParaRPr lang="en-CA"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49D78E-8A62-46C5-ABBC-EAF05BE987A2}"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231741" indent="-231741">
              <a:spcBef>
                <a:spcPct val="0"/>
              </a:spcBef>
              <a:buFontTx/>
              <a:buAutoNum type="arabicPeriod"/>
            </a:pPr>
            <a:endParaRPr lang="en-CA"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D62BA-5ABA-4443-823A-72AD802722B4}"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598E01B-B0A6-44E9-B326-3238EC9ACD87}" type="datetimeFigureOut">
              <a:rPr lang="en-CA" smtClean="0">
                <a:solidFill>
                  <a:prstClr val="black">
                    <a:tint val="75000"/>
                  </a:prstClr>
                </a:solidFill>
              </a:rPr>
              <a:pPr/>
              <a:t>07/04/2014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D88BC8A-4CBC-4E7A-8B34-BC2CAF3A238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821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598E01B-B0A6-44E9-B326-3238EC9ACD87}" type="datetimeFigureOut">
              <a:rPr lang="en-CA" smtClean="0">
                <a:solidFill>
                  <a:prstClr val="black">
                    <a:tint val="75000"/>
                  </a:prstClr>
                </a:solidFill>
              </a:rPr>
              <a:pPr/>
              <a:t>07/04/2014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FD88BC8A-4CBC-4E7A-8B34-BC2CAF3A2386}" type="slidenum">
              <a:rPr lang="en-CA" smtClean="0">
                <a:solidFill>
                  <a:prstClr val="black">
                    <a:tint val="75000"/>
                  </a:prstClr>
                </a:solidFill>
              </a:rPr>
              <a:pPr/>
              <a:t>‹#›</a:t>
            </a:fld>
            <a:endParaRPr lang="en-CA">
              <a:solidFill>
                <a:prstClr val="black">
                  <a:tint val="75000"/>
                </a:prstClr>
              </a:solidFill>
            </a:endParaRPr>
          </a:p>
        </p:txBody>
      </p:sp>
      <p:sp>
        <p:nvSpPr>
          <p:cNvPr id="11" name="TextBox 5"/>
          <p:cNvSpPr txBox="1">
            <a:spLocks noChangeArrowheads="1"/>
          </p:cNvSpPr>
          <p:nvPr userDrawn="1"/>
        </p:nvSpPr>
        <p:spPr bwMode="auto">
          <a:xfrm>
            <a:off x="5004049" y="104775"/>
            <a:ext cx="3885952" cy="338554"/>
          </a:xfrm>
          <a:prstGeom prst="rect">
            <a:avLst/>
          </a:prstGeom>
          <a:noFill/>
          <a:ln w="9525">
            <a:noFill/>
            <a:miter lim="800000"/>
            <a:headEnd/>
            <a:tailEnd/>
          </a:ln>
        </p:spPr>
        <p:txBody>
          <a:bodyPr wrap="square">
            <a:spAutoFit/>
          </a:bodyPr>
          <a:lstStyle/>
          <a:p>
            <a:pPr algn="r" fontAlgn="auto">
              <a:spcBef>
                <a:spcPts val="0"/>
              </a:spcBef>
              <a:spcAft>
                <a:spcPts val="0"/>
              </a:spcAft>
            </a:pPr>
            <a:r>
              <a:rPr lang="en-US" sz="1600" dirty="0" smtClean="0">
                <a:solidFill>
                  <a:srgbClr val="4F2683"/>
                </a:solidFill>
                <a:latin typeface="Arial" charset="0"/>
                <a:cs typeface="+mn-cs"/>
              </a:rPr>
              <a:t>Continuing Professional Development</a:t>
            </a:r>
            <a:endParaRPr lang="en-US" sz="1600" dirty="0">
              <a:solidFill>
                <a:srgbClr val="4F2683"/>
              </a:solidFill>
              <a:latin typeface="Arial" charset="0"/>
              <a:cs typeface="+mn-cs"/>
            </a:endParaRPr>
          </a:p>
        </p:txBody>
      </p:sp>
      <p:pic>
        <p:nvPicPr>
          <p:cNvPr id="12" name="Picture 11" descr="White-background.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663170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598E01B-B0A6-44E9-B326-3238EC9ACD87}" type="datetimeFigureOut">
              <a:rPr lang="en-CA" smtClean="0">
                <a:solidFill>
                  <a:prstClr val="black">
                    <a:tint val="75000"/>
                  </a:prstClr>
                </a:solidFill>
                <a:latin typeface="Calibri"/>
                <a:cs typeface="+mn-cs"/>
              </a:rPr>
              <a:pPr fontAlgn="auto">
                <a:spcBef>
                  <a:spcPts val="0"/>
                </a:spcBef>
                <a:spcAft>
                  <a:spcPts val="0"/>
                </a:spcAft>
              </a:pPr>
              <a:t>07/04/2014</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D88BC8A-4CBC-4E7A-8B34-BC2CAF3A2386}"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3497535648"/>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598E01B-B0A6-44E9-B326-3238EC9ACD87}" type="datetimeFigureOut">
              <a:rPr lang="en-CA" smtClean="0">
                <a:solidFill>
                  <a:prstClr val="black">
                    <a:tint val="75000"/>
                  </a:prstClr>
                </a:solidFill>
                <a:latin typeface="Calibri"/>
                <a:cs typeface="+mn-cs"/>
              </a:rPr>
              <a:pPr fontAlgn="auto">
                <a:spcBef>
                  <a:spcPts val="0"/>
                </a:spcBef>
                <a:spcAft>
                  <a:spcPts val="0"/>
                </a:spcAft>
              </a:pPr>
              <a:t>07/04/2014</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D88BC8A-4CBC-4E7A-8B34-BC2CAF3A2386}"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3497535648"/>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main_page_whit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 Gifts</a:t>
            </a:r>
            <a:endParaRPr lang="en-CA" dirty="0"/>
          </a:p>
        </p:txBody>
      </p:sp>
      <p:sp>
        <p:nvSpPr>
          <p:cNvPr id="12291" name="Content Placeholder 6"/>
          <p:cNvSpPr>
            <a:spLocks noGrp="1"/>
          </p:cNvSpPr>
          <p:nvPr>
            <p:ph idx="1"/>
          </p:nvPr>
        </p:nvSpPr>
        <p:spPr>
          <a:xfrm>
            <a:off x="3923928" y="1600200"/>
            <a:ext cx="4762872" cy="4525963"/>
          </a:xfrm>
        </p:spPr>
        <p:txBody>
          <a:bodyPr/>
          <a:lstStyle/>
          <a:p>
            <a:r>
              <a:rPr lang="en-CA" dirty="0" smtClean="0"/>
              <a:t>No personal gifts from industry</a:t>
            </a:r>
          </a:p>
          <a:p>
            <a:endParaRPr lang="en-US" dirty="0" smtClean="0"/>
          </a:p>
        </p:txBody>
      </p:sp>
      <p:pic>
        <p:nvPicPr>
          <p:cNvPr id="12292" name="Picture 2" descr="http://i.istockimg.com/file_thumbview_approve/11110948/2/stock-photo-11110948-medical-gift.jpg"/>
          <p:cNvPicPr>
            <a:picLocks noChangeAspect="1" noChangeArrowheads="1"/>
          </p:cNvPicPr>
          <p:nvPr/>
        </p:nvPicPr>
        <p:blipFill>
          <a:blip r:embed="rId3" cstate="print"/>
          <a:stretch>
            <a:fillRect/>
          </a:stretch>
        </p:blipFill>
        <p:spPr bwMode="auto">
          <a:xfrm>
            <a:off x="611188" y="1923004"/>
            <a:ext cx="2905125" cy="3605717"/>
          </a:xfrm>
          <a:prstGeom prst="rect">
            <a:avLst/>
          </a:prstGeom>
          <a:ln>
            <a:noFill/>
          </a:ln>
          <a:effectLst>
            <a:outerShdw blurRad="292100" dist="139700" dir="2700000" algn="tl" rotWithShape="0">
              <a:srgbClr val="333333">
                <a:alpha val="65000"/>
              </a:srgbClr>
            </a:outerShdw>
          </a:effectLst>
        </p:spPr>
      </p:pic>
      <p:sp>
        <p:nvSpPr>
          <p:cNvPr id="12293" name="Rectangle 7"/>
          <p:cNvSpPr>
            <a:spLocks noChangeArrowheads="1"/>
          </p:cNvSpPr>
          <p:nvPr/>
        </p:nvSpPr>
        <p:spPr bwMode="auto">
          <a:xfrm>
            <a:off x="3995936" y="2780928"/>
            <a:ext cx="4608512" cy="3046988"/>
          </a:xfrm>
          <a:prstGeom prst="rect">
            <a:avLst/>
          </a:prstGeom>
          <a:noFill/>
          <a:ln w="9525">
            <a:noFill/>
            <a:miter lim="800000"/>
            <a:headEnd/>
            <a:tailEnd/>
          </a:ln>
        </p:spPr>
        <p:txBody>
          <a:bodyPr wrap="square">
            <a:spAutoFit/>
          </a:bodyPr>
          <a:lstStyle/>
          <a:p>
            <a:pPr lvl="1"/>
            <a:r>
              <a:rPr lang="en-US" sz="2400" dirty="0"/>
              <a:t>For purposes of this policy, </a:t>
            </a:r>
            <a:br>
              <a:rPr lang="en-US" sz="2400" dirty="0"/>
            </a:br>
            <a:r>
              <a:rPr lang="en-US" sz="2400" dirty="0"/>
              <a:t>“industry” defined as manufacturers or suppliers of:</a:t>
            </a:r>
          </a:p>
          <a:p>
            <a:pPr lvl="1">
              <a:buFont typeface="Arial" charset="0"/>
              <a:buChar char="•"/>
            </a:pPr>
            <a:r>
              <a:rPr lang="en-US" sz="2400" dirty="0"/>
              <a:t> pharmaceuticals</a:t>
            </a:r>
          </a:p>
          <a:p>
            <a:pPr lvl="1">
              <a:buFont typeface="Arial" charset="0"/>
              <a:buChar char="•"/>
            </a:pPr>
            <a:r>
              <a:rPr lang="en-US" sz="2400" dirty="0"/>
              <a:t> biotechnology products</a:t>
            </a:r>
          </a:p>
          <a:p>
            <a:pPr lvl="1">
              <a:buFont typeface="Arial" charset="0"/>
              <a:buChar char="•"/>
            </a:pPr>
            <a:r>
              <a:rPr lang="en-US" sz="2400" dirty="0"/>
              <a:t> medical devices</a:t>
            </a:r>
          </a:p>
          <a:p>
            <a:pPr lvl="1">
              <a:buFont typeface="Arial" charset="0"/>
              <a:buChar char="•"/>
            </a:pPr>
            <a:r>
              <a:rPr lang="en-US" sz="2400" dirty="0"/>
              <a:t> dental supplies </a:t>
            </a:r>
          </a:p>
          <a:p>
            <a:pPr lvl="1">
              <a:buFont typeface="Arial" charset="0"/>
              <a:buChar char="•"/>
            </a:pPr>
            <a:r>
              <a:rPr lang="en-US" sz="2400" dirty="0"/>
              <a:t> research equipment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2. Pharmaceutical samples</a:t>
            </a:r>
            <a:endParaRPr lang="en-CA" dirty="0"/>
          </a:p>
        </p:txBody>
      </p:sp>
      <p:sp>
        <p:nvSpPr>
          <p:cNvPr id="13315" name="Content Placeholder 2"/>
          <p:cNvSpPr>
            <a:spLocks noGrp="1"/>
          </p:cNvSpPr>
          <p:nvPr>
            <p:ph idx="1"/>
          </p:nvPr>
        </p:nvSpPr>
        <p:spPr/>
        <p:txBody>
          <a:bodyPr/>
          <a:lstStyle/>
          <a:p>
            <a:r>
              <a:rPr lang="en-CA" dirty="0" smtClean="0"/>
              <a:t>Don’t accept samples and supplies directly.</a:t>
            </a:r>
          </a:p>
          <a:p>
            <a:r>
              <a:rPr lang="en-CA" dirty="0" smtClean="0"/>
              <a:t>Samples should go directly to patients/test subjects through a voucher system where available.</a:t>
            </a:r>
          </a:p>
        </p:txBody>
      </p:sp>
      <p:pic>
        <p:nvPicPr>
          <p:cNvPr id="13316" name="Picture 2" descr="http://i.istockimg.com/file_thumbview_approve/15190654/2/stock-photo-15190654-mixed-medicine-many-pills-and-capsules.jpg"/>
          <p:cNvPicPr>
            <a:picLocks noChangeAspect="1" noChangeArrowheads="1"/>
          </p:cNvPicPr>
          <p:nvPr/>
        </p:nvPicPr>
        <p:blipFill>
          <a:blip r:embed="rId3" cstate="print"/>
          <a:stretch>
            <a:fillRect/>
          </a:stretch>
        </p:blipFill>
        <p:spPr bwMode="auto">
          <a:xfrm>
            <a:off x="2608684" y="3504528"/>
            <a:ext cx="3619500" cy="2401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3. </a:t>
            </a:r>
            <a:r>
              <a:rPr lang="en-CA" sz="4000" dirty="0" smtClean="0"/>
              <a:t>Site access by </a:t>
            </a:r>
            <a:r>
              <a:rPr lang="en-CA" sz="4000" dirty="0" err="1" smtClean="0"/>
              <a:t>pharma</a:t>
            </a:r>
            <a:r>
              <a:rPr lang="en-CA" sz="4000" dirty="0" smtClean="0"/>
              <a:t>/dental </a:t>
            </a:r>
            <a:br>
              <a:rPr lang="en-CA" sz="4000" dirty="0" smtClean="0"/>
            </a:br>
            <a:r>
              <a:rPr lang="en-CA" sz="4000" dirty="0" smtClean="0"/>
              <a:t>supply reps</a:t>
            </a:r>
            <a:endParaRPr lang="en-CA" sz="4000" dirty="0"/>
          </a:p>
        </p:txBody>
      </p:sp>
      <p:sp>
        <p:nvSpPr>
          <p:cNvPr id="3" name="Content Placeholder 2"/>
          <p:cNvSpPr>
            <a:spLocks noGrp="1"/>
          </p:cNvSpPr>
          <p:nvPr>
            <p:ph idx="1"/>
          </p:nvPr>
        </p:nvSpPr>
        <p:spPr>
          <a:xfrm>
            <a:off x="4067944" y="1600200"/>
            <a:ext cx="4618856" cy="4525963"/>
          </a:xfrm>
        </p:spPr>
        <p:txBody>
          <a:bodyPr rtlCol="0">
            <a:normAutofit/>
          </a:bodyPr>
          <a:lstStyle/>
          <a:p>
            <a:pPr fontAlgn="auto">
              <a:spcAft>
                <a:spcPts val="0"/>
              </a:spcAft>
              <a:buFont typeface="Arial" pitchFamily="34" charset="0"/>
              <a:buChar char="•"/>
              <a:defRPr/>
            </a:pPr>
            <a:r>
              <a:rPr lang="en-CA" dirty="0" smtClean="0"/>
              <a:t>By appointment only</a:t>
            </a:r>
          </a:p>
          <a:p>
            <a:pPr fontAlgn="auto">
              <a:spcAft>
                <a:spcPts val="0"/>
              </a:spcAft>
              <a:buFont typeface="Arial" pitchFamily="34" charset="0"/>
              <a:buChar char="•"/>
              <a:defRPr/>
            </a:pPr>
            <a:r>
              <a:rPr lang="en-CA" dirty="0" smtClean="0"/>
              <a:t>Away from patient-care areas</a:t>
            </a:r>
          </a:p>
          <a:p>
            <a:pPr fontAlgn="auto">
              <a:spcAft>
                <a:spcPts val="0"/>
              </a:spcAft>
              <a:buFont typeface="Arial" pitchFamily="34" charset="0"/>
              <a:buChar char="•"/>
              <a:defRPr/>
            </a:pPr>
            <a:r>
              <a:rPr lang="en-CA" dirty="0" smtClean="0"/>
              <a:t>Students must be supervised</a:t>
            </a:r>
          </a:p>
        </p:txBody>
      </p:sp>
      <p:pic>
        <p:nvPicPr>
          <p:cNvPr id="14340" name="Picture 2" descr="http://i.istockimg.com/file_thumbview_approve/18669246/2/stock-photo-18669246-mid-adult-businessman-talking-to-a-mature-doctor.jpg"/>
          <p:cNvPicPr>
            <a:picLocks noChangeAspect="1" noChangeArrowheads="1"/>
          </p:cNvPicPr>
          <p:nvPr/>
        </p:nvPicPr>
        <p:blipFill>
          <a:blip r:embed="rId3" cstate="print"/>
          <a:stretch>
            <a:fillRect/>
          </a:stretch>
        </p:blipFill>
        <p:spPr bwMode="auto">
          <a:xfrm>
            <a:off x="250825" y="2031328"/>
            <a:ext cx="3619500" cy="2401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a:t>4</a:t>
            </a:r>
            <a:r>
              <a:rPr lang="en-CA" dirty="0" smtClean="0"/>
              <a:t>. Site access by device manufacturers</a:t>
            </a:r>
            <a:endParaRPr lang="en-CA" dirty="0"/>
          </a:p>
        </p:txBody>
      </p:sp>
      <p:sp>
        <p:nvSpPr>
          <p:cNvPr id="15363" name="Content Placeholder 2"/>
          <p:cNvSpPr>
            <a:spLocks noGrp="1"/>
          </p:cNvSpPr>
          <p:nvPr>
            <p:ph idx="1"/>
          </p:nvPr>
        </p:nvSpPr>
        <p:spPr>
          <a:xfrm>
            <a:off x="3995936" y="1600200"/>
            <a:ext cx="4690864" cy="4525963"/>
          </a:xfrm>
        </p:spPr>
        <p:txBody>
          <a:bodyPr/>
          <a:lstStyle/>
          <a:p>
            <a:r>
              <a:rPr lang="en-CA" dirty="0" smtClean="0"/>
              <a:t>By appointment only</a:t>
            </a:r>
          </a:p>
          <a:p>
            <a:r>
              <a:rPr lang="en-CA" dirty="0" smtClean="0"/>
              <a:t>Away from patient-care areas</a:t>
            </a:r>
          </a:p>
          <a:p>
            <a:r>
              <a:rPr lang="en-CA" dirty="0" smtClean="0"/>
              <a:t>Students must be supervised</a:t>
            </a:r>
            <a:endParaRPr lang="en-CA" dirty="0" smtClean="0">
              <a:solidFill>
                <a:srgbClr val="FF0000"/>
              </a:solidFill>
            </a:endParaRPr>
          </a:p>
        </p:txBody>
      </p:sp>
      <p:pic>
        <p:nvPicPr>
          <p:cNvPr id="15364" name="Picture 2" descr="http://i.istockimg.com/file_thumbview_approve/16475519/2/stock-photo-16475519-dental-inspection.jpg"/>
          <p:cNvPicPr>
            <a:picLocks noChangeAspect="1" noChangeArrowheads="1"/>
          </p:cNvPicPr>
          <p:nvPr/>
        </p:nvPicPr>
        <p:blipFill>
          <a:blip r:embed="rId3" cstate="print"/>
          <a:stretch>
            <a:fillRect/>
          </a:stretch>
        </p:blipFill>
        <p:spPr bwMode="auto">
          <a:xfrm>
            <a:off x="250825" y="1992930"/>
            <a:ext cx="3619500" cy="2401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a:t>5</a:t>
            </a:r>
            <a:r>
              <a:rPr lang="en-CA" sz="4000" dirty="0" smtClean="0"/>
              <a:t>. Continuing professional development</a:t>
            </a:r>
            <a:endParaRPr lang="en-CA" sz="4000" dirty="0"/>
          </a:p>
        </p:txBody>
      </p:sp>
      <p:sp>
        <p:nvSpPr>
          <p:cNvPr id="16387" name="Content Placeholder 2"/>
          <p:cNvSpPr>
            <a:spLocks noGrp="1"/>
          </p:cNvSpPr>
          <p:nvPr>
            <p:ph idx="1"/>
          </p:nvPr>
        </p:nvSpPr>
        <p:spPr/>
        <p:txBody>
          <a:bodyPr/>
          <a:lstStyle/>
          <a:p>
            <a:pPr>
              <a:buFont typeface="Arial" charset="0"/>
              <a:buNone/>
            </a:pPr>
            <a:r>
              <a:rPr lang="en-CA" smtClean="0"/>
              <a:t>Industry may provide CPD funding to:</a:t>
            </a:r>
          </a:p>
          <a:p>
            <a:r>
              <a:rPr lang="en-CA" smtClean="0"/>
              <a:t>Schulich School of Medicine and Dentistry</a:t>
            </a:r>
          </a:p>
          <a:p>
            <a:r>
              <a:rPr lang="en-CA" smtClean="0"/>
              <a:t>To an individual Department or Division</a:t>
            </a:r>
          </a:p>
          <a:p>
            <a:r>
              <a:rPr lang="en-CA" smtClean="0"/>
              <a:t>To the CPD or CDE offices</a:t>
            </a:r>
          </a:p>
          <a:p>
            <a:pPr>
              <a:buFont typeface="Arial" charset="0"/>
              <a:buNone/>
            </a:pPr>
            <a:endParaRPr lang="en-CA" smtClean="0"/>
          </a:p>
          <a:p>
            <a:pPr>
              <a:buFont typeface="Arial" charset="0"/>
              <a:buNone/>
            </a:pPr>
            <a:r>
              <a:rPr lang="en-CA" smtClean="0"/>
              <a:t>NOT to individuals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CA" sz="3600" smtClean="0"/>
              <a:t>6. Industry funding for educational programs</a:t>
            </a:r>
          </a:p>
        </p:txBody>
      </p:sp>
      <p:sp>
        <p:nvSpPr>
          <p:cNvPr id="18435" name="Content Placeholder 2"/>
          <p:cNvSpPr>
            <a:spLocks noGrp="1"/>
          </p:cNvSpPr>
          <p:nvPr>
            <p:ph idx="1"/>
          </p:nvPr>
        </p:nvSpPr>
        <p:spPr/>
        <p:txBody>
          <a:bodyPr/>
          <a:lstStyle/>
          <a:p>
            <a:r>
              <a:rPr lang="en-CA" smtClean="0"/>
              <a:t>Individuals may not accept or solicit funds for educational activities.</a:t>
            </a:r>
          </a:p>
          <a:p>
            <a:pPr>
              <a:buFont typeface="Arial" charset="0"/>
              <a:buNone/>
            </a:pPr>
            <a:endParaRPr lang="en-CA" smtClean="0"/>
          </a:p>
        </p:txBody>
      </p:sp>
      <p:pic>
        <p:nvPicPr>
          <p:cNvPr id="18436" name="Picture 2"/>
          <p:cNvPicPr>
            <a:picLocks noChangeAspect="1" noChangeArrowheads="1"/>
          </p:cNvPicPr>
          <p:nvPr/>
        </p:nvPicPr>
        <p:blipFill>
          <a:blip r:embed="rId3" cstate="print"/>
          <a:srcRect/>
          <a:stretch>
            <a:fillRect/>
          </a:stretch>
        </p:blipFill>
        <p:spPr bwMode="auto">
          <a:xfrm>
            <a:off x="2195513" y="2781300"/>
            <a:ext cx="4200525" cy="2647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CA" sz="3600" b="1" dirty="0" smtClean="0"/>
              <a:t>7. Participation in industry-sponsored programs</a:t>
            </a:r>
          </a:p>
        </p:txBody>
      </p:sp>
      <p:sp>
        <p:nvSpPr>
          <p:cNvPr id="19459" name="Content Placeholder 2"/>
          <p:cNvSpPr>
            <a:spLocks noGrp="1"/>
          </p:cNvSpPr>
          <p:nvPr>
            <p:ph idx="1"/>
          </p:nvPr>
        </p:nvSpPr>
        <p:spPr/>
        <p:txBody>
          <a:bodyPr/>
          <a:lstStyle/>
          <a:p>
            <a:r>
              <a:rPr lang="en-CA" dirty="0" smtClean="0"/>
              <a:t>Industry may sponsor journal clubs, according to guidelines</a:t>
            </a:r>
          </a:p>
          <a:p>
            <a:r>
              <a:rPr lang="en-CA" dirty="0" smtClean="0"/>
              <a:t>Do not accept payment for attending an event.</a:t>
            </a:r>
          </a:p>
          <a:p>
            <a:r>
              <a:rPr lang="en-CA" dirty="0" smtClean="0"/>
              <a:t>Do not attend an un-accredited event which is marketed as an accredited event </a:t>
            </a:r>
          </a:p>
          <a:p>
            <a:r>
              <a:rPr lang="en-CA" dirty="0" smtClean="0"/>
              <a:t>Do not participate in speakers bureaus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8</a:t>
            </a:r>
            <a:r>
              <a:rPr lang="en-CA" sz="4000" dirty="0" smtClean="0"/>
              <a:t>. Industry-sponsored educational funds</a:t>
            </a:r>
            <a:endParaRPr lang="en-CA" sz="4000" dirty="0"/>
          </a:p>
        </p:txBody>
      </p:sp>
      <p:sp>
        <p:nvSpPr>
          <p:cNvPr id="20483" name="Content Placeholder 2"/>
          <p:cNvSpPr>
            <a:spLocks noGrp="1"/>
          </p:cNvSpPr>
          <p:nvPr>
            <p:ph idx="1"/>
          </p:nvPr>
        </p:nvSpPr>
        <p:spPr/>
        <p:txBody>
          <a:bodyPr/>
          <a:lstStyle/>
          <a:p>
            <a:pPr>
              <a:buFont typeface="Arial" charset="0"/>
              <a:buNone/>
            </a:pPr>
            <a:r>
              <a:rPr lang="en-CA" smtClean="0"/>
              <a:t>Industry can make donations to:</a:t>
            </a:r>
          </a:p>
          <a:p>
            <a:r>
              <a:rPr lang="en-CA" smtClean="0"/>
              <a:t>The Schulich School of Medicine and Dentistry</a:t>
            </a:r>
          </a:p>
          <a:p>
            <a:r>
              <a:rPr lang="en-CA" smtClean="0"/>
              <a:t>An affiliated hospital</a:t>
            </a:r>
          </a:p>
          <a:p>
            <a:r>
              <a:rPr lang="en-CA" smtClean="0"/>
              <a:t>Western University</a:t>
            </a:r>
          </a:p>
          <a:p>
            <a:pPr>
              <a:buFont typeface="Arial" charset="0"/>
              <a:buNone/>
            </a:pPr>
            <a:endParaRPr lang="en-CA" smtClean="0"/>
          </a:p>
          <a:p>
            <a:pPr>
              <a:buFont typeface="Arial" charset="0"/>
              <a:buNone/>
            </a:pPr>
            <a:r>
              <a:rPr lang="en-CA" smtClean="0"/>
              <a:t>NOT to an individual</a:t>
            </a:r>
          </a:p>
          <a:p>
            <a:pPr>
              <a:buFont typeface="Arial" charset="0"/>
              <a:buNone/>
            </a:pPr>
            <a:endParaRPr lang="en-CA"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9. Food</a:t>
            </a:r>
            <a:endParaRPr lang="en-CA" dirty="0"/>
          </a:p>
        </p:txBody>
      </p:sp>
      <p:sp>
        <p:nvSpPr>
          <p:cNvPr id="21507" name="Content Placeholder 2"/>
          <p:cNvSpPr>
            <a:spLocks noGrp="1"/>
          </p:cNvSpPr>
          <p:nvPr>
            <p:ph idx="1"/>
          </p:nvPr>
        </p:nvSpPr>
        <p:spPr>
          <a:xfrm>
            <a:off x="3275856" y="1600200"/>
            <a:ext cx="5410944" cy="4525963"/>
          </a:xfrm>
        </p:spPr>
        <p:txBody>
          <a:bodyPr/>
          <a:lstStyle/>
          <a:p>
            <a:r>
              <a:rPr lang="en-CA" dirty="0" smtClean="0"/>
              <a:t>Do not accept free food</a:t>
            </a:r>
          </a:p>
          <a:p>
            <a:r>
              <a:rPr lang="en-CA" dirty="0" smtClean="0"/>
              <a:t>Industry can provide grants to an organizing committee</a:t>
            </a:r>
          </a:p>
          <a:p>
            <a:r>
              <a:rPr lang="en-CA" dirty="0" smtClean="0"/>
              <a:t>Industry should not cater events directly</a:t>
            </a:r>
            <a:endParaRPr lang="en-CA" dirty="0" smtClean="0">
              <a:solidFill>
                <a:srgbClr val="FF0000"/>
              </a:solidFill>
            </a:endParaRPr>
          </a:p>
        </p:txBody>
      </p:sp>
      <p:pic>
        <p:nvPicPr>
          <p:cNvPr id="21508" name="Picture 2" descr="http://i.istockimg.com/file_thumbview_approve/5747312/2/stock-photo-5747312-burger-snatcher.jpg"/>
          <p:cNvPicPr>
            <a:picLocks noChangeAspect="1" noChangeArrowheads="1"/>
          </p:cNvPicPr>
          <p:nvPr/>
        </p:nvPicPr>
        <p:blipFill>
          <a:blip r:embed="rId3" cstate="print"/>
          <a:stretch>
            <a:fillRect/>
          </a:stretch>
        </p:blipFill>
        <p:spPr bwMode="auto">
          <a:xfrm>
            <a:off x="287610" y="1842589"/>
            <a:ext cx="2916238" cy="19464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228600" indent="-228600" fontAlgn="auto">
              <a:spcAft>
                <a:spcPts val="0"/>
              </a:spcAft>
              <a:defRPr/>
            </a:pPr>
            <a:r>
              <a:rPr lang="en-CA" dirty="0" smtClean="0"/>
              <a:t>10. Professional Travel</a:t>
            </a:r>
          </a:p>
        </p:txBody>
      </p:sp>
      <p:sp>
        <p:nvSpPr>
          <p:cNvPr id="22531" name="Content Placeholder 2"/>
          <p:cNvSpPr>
            <a:spLocks noGrp="1"/>
          </p:cNvSpPr>
          <p:nvPr>
            <p:ph idx="1"/>
          </p:nvPr>
        </p:nvSpPr>
        <p:spPr/>
        <p:txBody>
          <a:bodyPr/>
          <a:lstStyle/>
          <a:p>
            <a:r>
              <a:rPr lang="en-CA" smtClean="0"/>
              <a:t>Do not accept travel expenses for educational events</a:t>
            </a:r>
          </a:p>
          <a:p>
            <a:r>
              <a:rPr lang="en-CA" smtClean="0"/>
              <a:t>Accept only work-based travel cost</a:t>
            </a:r>
          </a:p>
        </p:txBody>
      </p:sp>
      <p:pic>
        <p:nvPicPr>
          <p:cNvPr id="22532" name="Picture 4" descr="http://i.istockimg.com/file_thumbview_approve/15895164/2/stock-photo-15895164-plane-with-path.jpg"/>
          <p:cNvPicPr>
            <a:picLocks noChangeAspect="1" noChangeArrowheads="1"/>
          </p:cNvPicPr>
          <p:nvPr/>
        </p:nvPicPr>
        <p:blipFill>
          <a:blip r:embed="rId3" cstate="print"/>
          <a:stretch>
            <a:fillRect/>
          </a:stretch>
        </p:blipFill>
        <p:spPr bwMode="auto">
          <a:xfrm>
            <a:off x="2627313" y="3357996"/>
            <a:ext cx="3619500" cy="24851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4728" y="1003375"/>
            <a:ext cx="8005704" cy="769441"/>
          </a:xfrm>
          <a:prstGeom prst="rect">
            <a:avLst/>
          </a:prstGeom>
          <a:noFill/>
        </p:spPr>
        <p:txBody>
          <a:bodyPr wrap="square" rtlCol="0">
            <a:spAutoFit/>
          </a:bodyPr>
          <a:lstStyle/>
          <a:p>
            <a:pPr fontAlgn="auto">
              <a:spcBef>
                <a:spcPts val="0"/>
              </a:spcBef>
              <a:spcAft>
                <a:spcPts val="0"/>
              </a:spcAft>
            </a:pPr>
            <a:r>
              <a:rPr lang="en-US" sz="4400" b="1" dirty="0" smtClean="0">
                <a:solidFill>
                  <a:srgbClr val="3C1B71"/>
                </a:solidFill>
                <a:latin typeface="Arial"/>
                <a:cs typeface="Arial Unicode MS"/>
              </a:rPr>
              <a:t>Conflict of Interest</a:t>
            </a:r>
          </a:p>
        </p:txBody>
      </p:sp>
      <p:sp>
        <p:nvSpPr>
          <p:cNvPr id="8" name="TextBox 7"/>
          <p:cNvSpPr txBox="1"/>
          <p:nvPr/>
        </p:nvSpPr>
        <p:spPr>
          <a:xfrm>
            <a:off x="463776" y="2564904"/>
            <a:ext cx="7060552" cy="1631216"/>
          </a:xfrm>
          <a:prstGeom prst="rect">
            <a:avLst/>
          </a:prstGeom>
          <a:noFill/>
        </p:spPr>
        <p:txBody>
          <a:bodyPr wrap="square" rtlCol="0">
            <a:spAutoFit/>
          </a:bodyPr>
          <a:lstStyle/>
          <a:p>
            <a:r>
              <a:rPr lang="en-US" sz="2000" dirty="0" smtClean="0"/>
              <a:t>This presentation has been developed by the COI Working Group to assist in the implementation of “Policy and Guidelines for Interactions between Schulich School of Medicine and Dentistry and Pharmaceutical, Biotech, Medical Device, Medical/Dental Supply, and Research Equipment Supplies Industry”</a:t>
            </a:r>
            <a:endParaRPr lang="en-US" sz="2000" dirty="0"/>
          </a:p>
        </p:txBody>
      </p:sp>
      <p:sp>
        <p:nvSpPr>
          <p:cNvPr id="9" name="TextBox 8"/>
          <p:cNvSpPr txBox="1"/>
          <p:nvPr/>
        </p:nvSpPr>
        <p:spPr>
          <a:xfrm>
            <a:off x="457664" y="5097958"/>
            <a:ext cx="4788024" cy="646331"/>
          </a:xfrm>
          <a:prstGeom prst="rect">
            <a:avLst/>
          </a:prstGeom>
          <a:noFill/>
        </p:spPr>
        <p:txBody>
          <a:bodyPr wrap="square" rtlCol="0">
            <a:spAutoFit/>
          </a:bodyPr>
          <a:lstStyle/>
          <a:p>
            <a:pPr fontAlgn="auto">
              <a:spcBef>
                <a:spcPts val="0"/>
              </a:spcBef>
              <a:spcAft>
                <a:spcPts val="0"/>
              </a:spcAft>
            </a:pPr>
            <a:r>
              <a:rPr lang="en-US" dirty="0" smtClean="0">
                <a:solidFill>
                  <a:srgbClr val="807F83"/>
                </a:solidFill>
                <a:latin typeface="Arial" pitchFamily="34" charset="0"/>
                <a:cs typeface="Arial" pitchFamily="34" charset="0"/>
              </a:rPr>
              <a:t>Version 4 revised May 28, 2012</a:t>
            </a:r>
          </a:p>
          <a:p>
            <a:pPr fontAlgn="auto">
              <a:spcBef>
                <a:spcPts val="0"/>
              </a:spcBef>
              <a:spcAft>
                <a:spcPts val="0"/>
              </a:spcAft>
            </a:pPr>
            <a:endParaRPr lang="en-US" dirty="0">
              <a:solidFill>
                <a:srgbClr val="807F83"/>
              </a:solidFill>
              <a:latin typeface="Calibri"/>
              <a:cs typeface="+mn-cs"/>
            </a:endParaRPr>
          </a:p>
        </p:txBody>
      </p:sp>
    </p:spTree>
    <p:extLst>
      <p:ext uri="{BB962C8B-B14F-4D97-AF65-F5344CB8AC3E}">
        <p14:creationId xmlns:p14="http://schemas.microsoft.com/office/powerpoint/2010/main" val="405048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marL="228600" indent="-228600" fontAlgn="auto">
              <a:spcAft>
                <a:spcPts val="0"/>
              </a:spcAft>
              <a:defRPr/>
            </a:pPr>
            <a:r>
              <a:rPr lang="en-CA" dirty="0" smtClean="0"/>
              <a:t>11. Ghostwriting</a:t>
            </a:r>
          </a:p>
        </p:txBody>
      </p:sp>
      <p:sp>
        <p:nvSpPr>
          <p:cNvPr id="23555" name="Content Placeholder 4"/>
          <p:cNvSpPr>
            <a:spLocks noGrp="1"/>
          </p:cNvSpPr>
          <p:nvPr>
            <p:ph idx="1"/>
          </p:nvPr>
        </p:nvSpPr>
        <p:spPr>
          <a:xfrm>
            <a:off x="4067944" y="1600200"/>
            <a:ext cx="4618856" cy="4525963"/>
          </a:xfrm>
        </p:spPr>
        <p:txBody>
          <a:bodyPr/>
          <a:lstStyle/>
          <a:p>
            <a:r>
              <a:rPr lang="en-CA" dirty="0" smtClean="0"/>
              <a:t>Maintain your authority as an author</a:t>
            </a:r>
          </a:p>
          <a:p>
            <a:r>
              <a:rPr lang="en-CA" dirty="0" smtClean="0"/>
              <a:t>Do not put your name on ghostwritten material</a:t>
            </a:r>
          </a:p>
        </p:txBody>
      </p:sp>
      <p:pic>
        <p:nvPicPr>
          <p:cNvPr id="24580" name="Picture 4" descr="http://i.istockimg.com/file_thumbview_approve/15496341/2/stock-photo-15496341-stack-of-magazines-isolated-on-white-background.jpg"/>
          <p:cNvPicPr>
            <a:picLocks noChangeAspect="1" noChangeArrowheads="1"/>
          </p:cNvPicPr>
          <p:nvPr/>
        </p:nvPicPr>
        <p:blipFill>
          <a:blip r:embed="rId3" cstate="print"/>
          <a:stretch>
            <a:fillRect/>
          </a:stretch>
        </p:blipFill>
        <p:spPr bwMode="auto">
          <a:xfrm>
            <a:off x="252541" y="2133600"/>
            <a:ext cx="3616068" cy="2409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12. Purchasing</a:t>
            </a:r>
            <a:endParaRPr lang="en-CA" dirty="0"/>
          </a:p>
        </p:txBody>
      </p:sp>
      <p:sp>
        <p:nvSpPr>
          <p:cNvPr id="24579" name="Content Placeholder 2"/>
          <p:cNvSpPr>
            <a:spLocks noGrp="1"/>
          </p:cNvSpPr>
          <p:nvPr>
            <p:ph idx="1"/>
          </p:nvPr>
        </p:nvSpPr>
        <p:spPr>
          <a:xfrm>
            <a:off x="4139952" y="1600200"/>
            <a:ext cx="4546848" cy="4525963"/>
          </a:xfrm>
        </p:spPr>
        <p:txBody>
          <a:bodyPr/>
          <a:lstStyle/>
          <a:p>
            <a:r>
              <a:rPr lang="en-CA" dirty="0" smtClean="0"/>
              <a:t>Disclose all relationships with industry</a:t>
            </a:r>
          </a:p>
          <a:p>
            <a:r>
              <a:rPr lang="en-CA" dirty="0" smtClean="0"/>
              <a:t>Remove yourself from the decision-making process if there is a conflict of interest</a:t>
            </a:r>
          </a:p>
        </p:txBody>
      </p:sp>
      <p:pic>
        <p:nvPicPr>
          <p:cNvPr id="24580" name="Picture 2" descr="http://i.istockimg.com/file_thumbview_approve/14711458/2/stock-photo-14711458-purchase-order.jpg"/>
          <p:cNvPicPr>
            <a:picLocks noChangeAspect="1" noChangeArrowheads="1"/>
          </p:cNvPicPr>
          <p:nvPr/>
        </p:nvPicPr>
        <p:blipFill>
          <a:blip r:embed="rId3" cstate="print"/>
          <a:stretch>
            <a:fillRect/>
          </a:stretch>
        </p:blipFill>
        <p:spPr bwMode="auto">
          <a:xfrm>
            <a:off x="323850" y="2399271"/>
            <a:ext cx="3619500" cy="23960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13. Consulting relationships </a:t>
            </a:r>
            <a:endParaRPr lang="en-CA" dirty="0"/>
          </a:p>
        </p:txBody>
      </p:sp>
      <p:sp>
        <p:nvSpPr>
          <p:cNvPr id="3" name="Content Placeholder 2"/>
          <p:cNvSpPr>
            <a:spLocks noGrp="1"/>
          </p:cNvSpPr>
          <p:nvPr>
            <p:ph idx="1"/>
          </p:nvPr>
        </p:nvSpPr>
        <p:spPr>
          <a:xfrm>
            <a:off x="4283968" y="1600200"/>
            <a:ext cx="4402832" cy="4525963"/>
          </a:xfrm>
        </p:spPr>
        <p:txBody>
          <a:bodyPr rtlCol="0">
            <a:normAutofit fontScale="85000" lnSpcReduction="20000"/>
          </a:bodyPr>
          <a:lstStyle/>
          <a:p>
            <a:pPr fontAlgn="auto">
              <a:spcAft>
                <a:spcPts val="0"/>
              </a:spcAft>
              <a:buFont typeface="Arial" pitchFamily="34" charset="0"/>
              <a:buChar char="•"/>
              <a:defRPr/>
            </a:pPr>
            <a:r>
              <a:rPr lang="en-CA" dirty="0" smtClean="0"/>
              <a:t>Discuss and disclose</a:t>
            </a:r>
          </a:p>
          <a:p>
            <a:pPr fontAlgn="auto">
              <a:spcAft>
                <a:spcPts val="0"/>
              </a:spcAft>
              <a:buFont typeface="Arial" pitchFamily="34" charset="0"/>
              <a:buChar char="•"/>
              <a:defRPr/>
            </a:pPr>
            <a:endParaRPr lang="en-CA" dirty="0" smtClean="0"/>
          </a:p>
          <a:p>
            <a:pPr fontAlgn="auto">
              <a:spcAft>
                <a:spcPts val="0"/>
              </a:spcAft>
              <a:buFont typeface="Arial" pitchFamily="34" charset="0"/>
              <a:buNone/>
              <a:defRPr/>
            </a:pPr>
            <a:r>
              <a:rPr lang="en-CA" i="1" dirty="0" smtClean="0"/>
              <a:t>Before signing a consulting agreement:</a:t>
            </a:r>
          </a:p>
          <a:p>
            <a:pPr fontAlgn="auto">
              <a:spcAft>
                <a:spcPts val="0"/>
              </a:spcAft>
              <a:buFont typeface="Arial" pitchFamily="34" charset="0"/>
              <a:buChar char="•"/>
              <a:defRPr/>
            </a:pPr>
            <a:r>
              <a:rPr lang="en-CA" dirty="0" smtClean="0"/>
              <a:t>Discuss it with dean, chair or administrator</a:t>
            </a:r>
          </a:p>
          <a:p>
            <a:pPr fontAlgn="auto">
              <a:spcAft>
                <a:spcPts val="0"/>
              </a:spcAft>
              <a:buFont typeface="Arial" pitchFamily="34" charset="0"/>
              <a:buChar char="•"/>
              <a:defRPr/>
            </a:pPr>
            <a:r>
              <a:rPr lang="en-CA" dirty="0" smtClean="0"/>
              <a:t>Ensure that it includes details on tasks and deliverables</a:t>
            </a:r>
          </a:p>
          <a:p>
            <a:pPr fontAlgn="auto">
              <a:spcAft>
                <a:spcPts val="0"/>
              </a:spcAft>
              <a:buFont typeface="Arial" pitchFamily="34" charset="0"/>
              <a:buChar char="•"/>
              <a:defRPr/>
            </a:pPr>
            <a:r>
              <a:rPr lang="en-CA" dirty="0" smtClean="0"/>
              <a:t>Ensure remuneration is reasonable</a:t>
            </a:r>
            <a:endParaRPr lang="en-CA" dirty="0"/>
          </a:p>
        </p:txBody>
      </p:sp>
      <p:pic>
        <p:nvPicPr>
          <p:cNvPr id="25604" name="Picture 2" descr="http://i.istockimg.com/file_thumbview_approve/6712347/2/stock-photo-6712347-hand-drawing-empty-diagram.jpg"/>
          <p:cNvPicPr>
            <a:picLocks noChangeAspect="1" noChangeArrowheads="1"/>
          </p:cNvPicPr>
          <p:nvPr/>
        </p:nvPicPr>
        <p:blipFill>
          <a:blip r:embed="rId3" cstate="print"/>
          <a:stretch>
            <a:fillRect/>
          </a:stretch>
        </p:blipFill>
        <p:spPr bwMode="auto">
          <a:xfrm>
            <a:off x="539552" y="2425028"/>
            <a:ext cx="3619500" cy="2401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14. Educational materials </a:t>
            </a:r>
            <a:endParaRPr lang="en-CA" dirty="0"/>
          </a:p>
        </p:txBody>
      </p:sp>
      <p:sp>
        <p:nvSpPr>
          <p:cNvPr id="3" name="Content Placeholder 2"/>
          <p:cNvSpPr>
            <a:spLocks noGrp="1"/>
          </p:cNvSpPr>
          <p:nvPr>
            <p:ph idx="1"/>
          </p:nvPr>
        </p:nvSpPr>
        <p:spPr>
          <a:xfrm>
            <a:off x="4283968" y="1600200"/>
            <a:ext cx="4402832" cy="4525963"/>
          </a:xfrm>
        </p:spPr>
        <p:txBody>
          <a:bodyPr rtlCol="0">
            <a:normAutofit fontScale="92500" lnSpcReduction="20000"/>
          </a:bodyPr>
          <a:lstStyle/>
          <a:p>
            <a:pPr fontAlgn="auto">
              <a:spcAft>
                <a:spcPts val="0"/>
              </a:spcAft>
              <a:buFont typeface="Arial" pitchFamily="34" charset="0"/>
              <a:buChar char="•"/>
              <a:defRPr/>
            </a:pPr>
            <a:r>
              <a:rPr lang="en-CA" dirty="0" smtClean="0"/>
              <a:t>Discuss and disclose</a:t>
            </a:r>
          </a:p>
          <a:p>
            <a:pPr fontAlgn="auto">
              <a:spcAft>
                <a:spcPts val="0"/>
              </a:spcAft>
              <a:buFont typeface="Arial" pitchFamily="34" charset="0"/>
              <a:buChar char="•"/>
              <a:defRPr/>
            </a:pPr>
            <a:r>
              <a:rPr lang="en-CA" dirty="0" smtClean="0"/>
              <a:t>Begin by contacting your division chair</a:t>
            </a:r>
          </a:p>
          <a:p>
            <a:pPr fontAlgn="auto">
              <a:spcAft>
                <a:spcPts val="0"/>
              </a:spcAft>
              <a:buFont typeface="Arial" pitchFamily="34" charset="0"/>
              <a:buChar char="•"/>
              <a:defRPr/>
            </a:pPr>
            <a:r>
              <a:rPr lang="en-CA" dirty="0" smtClean="0"/>
              <a:t>Consider:</a:t>
            </a:r>
          </a:p>
          <a:p>
            <a:pPr lvl="1" fontAlgn="auto">
              <a:spcAft>
                <a:spcPts val="0"/>
              </a:spcAft>
              <a:buFont typeface="Arial" pitchFamily="34" charset="0"/>
              <a:buChar char="–"/>
              <a:defRPr/>
            </a:pPr>
            <a:r>
              <a:rPr lang="en-CA" i="1" dirty="0" smtClean="0"/>
              <a:t>If Western should be involved</a:t>
            </a:r>
          </a:p>
          <a:p>
            <a:pPr lvl="1" fontAlgn="auto">
              <a:spcAft>
                <a:spcPts val="0"/>
              </a:spcAft>
              <a:buFont typeface="Arial" pitchFamily="34" charset="0"/>
              <a:buChar char="–"/>
              <a:defRPr/>
            </a:pPr>
            <a:r>
              <a:rPr lang="en-CA" i="1" dirty="0" smtClean="0"/>
              <a:t>How income would be divided</a:t>
            </a:r>
          </a:p>
          <a:p>
            <a:pPr lvl="1" fontAlgn="auto">
              <a:spcAft>
                <a:spcPts val="0"/>
              </a:spcAft>
              <a:buFont typeface="Arial" pitchFamily="34" charset="0"/>
              <a:buChar char="–"/>
              <a:defRPr/>
            </a:pPr>
            <a:r>
              <a:rPr lang="en-CA" i="1" dirty="0" smtClean="0"/>
              <a:t>If students can defend their thesis</a:t>
            </a:r>
          </a:p>
          <a:p>
            <a:pPr fontAlgn="auto">
              <a:spcAft>
                <a:spcPts val="0"/>
              </a:spcAft>
              <a:buFont typeface="Arial" pitchFamily="34" charset="0"/>
              <a:buNone/>
              <a:defRPr/>
            </a:pPr>
            <a:r>
              <a:rPr lang="en-CA" dirty="0" smtClean="0"/>
              <a:t> </a:t>
            </a:r>
            <a:endParaRPr lang="en-CA" dirty="0"/>
          </a:p>
        </p:txBody>
      </p:sp>
      <p:pic>
        <p:nvPicPr>
          <p:cNvPr id="26628" name="Picture 2" descr="http://i.istockimg.com/file_thumbview_approve/17878764/2/stock-photo-17878764-proofreading-a-manuscript-beside-laptop.jpg"/>
          <p:cNvPicPr>
            <a:picLocks noChangeAspect="1" noChangeArrowheads="1"/>
          </p:cNvPicPr>
          <p:nvPr/>
        </p:nvPicPr>
        <p:blipFill>
          <a:blip r:embed="rId3" cstate="print"/>
          <a:stretch>
            <a:fillRect/>
          </a:stretch>
        </p:blipFill>
        <p:spPr bwMode="auto">
          <a:xfrm>
            <a:off x="468313" y="2569490"/>
            <a:ext cx="3619500" cy="2401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15. Philanthropic gifts </a:t>
            </a:r>
            <a:endParaRPr lang="en-CA" dirty="0"/>
          </a:p>
        </p:txBody>
      </p:sp>
      <p:sp>
        <p:nvSpPr>
          <p:cNvPr id="27651" name="Content Placeholder 2"/>
          <p:cNvSpPr>
            <a:spLocks noGrp="1"/>
          </p:cNvSpPr>
          <p:nvPr>
            <p:ph idx="1"/>
          </p:nvPr>
        </p:nvSpPr>
        <p:spPr>
          <a:xfrm>
            <a:off x="3203848" y="1600200"/>
            <a:ext cx="5482952" cy="4525963"/>
          </a:xfrm>
        </p:spPr>
        <p:txBody>
          <a:bodyPr/>
          <a:lstStyle/>
          <a:p>
            <a:pPr>
              <a:buFont typeface="Arial" charset="0"/>
              <a:buNone/>
            </a:pPr>
            <a:r>
              <a:rPr lang="en-CA" dirty="0" smtClean="0"/>
              <a:t>Donations welcome through:</a:t>
            </a:r>
          </a:p>
          <a:p>
            <a:r>
              <a:rPr lang="en-CA" dirty="0" smtClean="0"/>
              <a:t>Schulich School of Medicine and Dentistry</a:t>
            </a:r>
          </a:p>
          <a:p>
            <a:r>
              <a:rPr lang="en-CA" dirty="0" smtClean="0"/>
              <a:t>Affiliated hospitals</a:t>
            </a:r>
          </a:p>
          <a:p>
            <a:r>
              <a:rPr lang="en-CA" dirty="0" smtClean="0"/>
              <a:t>Western University</a:t>
            </a:r>
          </a:p>
          <a:p>
            <a:endParaRPr lang="en-CA" dirty="0" smtClean="0"/>
          </a:p>
          <a:p>
            <a:pPr>
              <a:buFont typeface="Arial" charset="0"/>
              <a:buNone/>
            </a:pPr>
            <a:r>
              <a:rPr lang="en-CA" dirty="0" smtClean="0"/>
              <a:t>NOT to individuals</a:t>
            </a:r>
          </a:p>
        </p:txBody>
      </p:sp>
      <p:pic>
        <p:nvPicPr>
          <p:cNvPr id="27652" name="Picture 2" descr="http://i.istockimg.com/file_thumbview_approve/2051613/2/stock-photo-2051613-canadian-present.jpg"/>
          <p:cNvPicPr>
            <a:picLocks noChangeAspect="1" noChangeArrowheads="1"/>
          </p:cNvPicPr>
          <p:nvPr/>
        </p:nvPicPr>
        <p:blipFill>
          <a:blip r:embed="rId3" cstate="print"/>
          <a:stretch>
            <a:fillRect/>
          </a:stretch>
        </p:blipFill>
        <p:spPr bwMode="auto">
          <a:xfrm>
            <a:off x="323528" y="2420888"/>
            <a:ext cx="2718693" cy="1920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Researchers must:</a:t>
            </a:r>
            <a:endParaRPr lang="en-CA" dirty="0"/>
          </a:p>
        </p:txBody>
      </p:sp>
      <p:sp>
        <p:nvSpPr>
          <p:cNvPr id="3" name="Content Placeholder 2"/>
          <p:cNvSpPr>
            <a:spLocks noGrp="1"/>
          </p:cNvSpPr>
          <p:nvPr>
            <p:ph idx="1"/>
          </p:nvPr>
        </p:nvSpPr>
        <p:spPr>
          <a:xfrm>
            <a:off x="3923928" y="1600200"/>
            <a:ext cx="4762872" cy="4525963"/>
          </a:xfrm>
        </p:spPr>
        <p:txBody>
          <a:bodyPr rtlCol="0">
            <a:normAutofit/>
          </a:bodyPr>
          <a:lstStyle/>
          <a:p>
            <a:pPr fontAlgn="auto">
              <a:spcAft>
                <a:spcPts val="0"/>
              </a:spcAft>
              <a:buFont typeface="Arial" pitchFamily="34" charset="0"/>
              <a:buChar char="•"/>
              <a:defRPr/>
            </a:pPr>
            <a:r>
              <a:rPr lang="en-CA" dirty="0" smtClean="0"/>
              <a:t>Be free to disseminate results</a:t>
            </a:r>
          </a:p>
          <a:p>
            <a:pPr fontAlgn="auto">
              <a:spcAft>
                <a:spcPts val="0"/>
              </a:spcAft>
              <a:buFont typeface="Arial" pitchFamily="34" charset="0"/>
              <a:buChar char="•"/>
              <a:defRPr/>
            </a:pPr>
            <a:r>
              <a:rPr lang="en-CA" dirty="0" smtClean="0"/>
              <a:t>Be unbiased</a:t>
            </a:r>
          </a:p>
          <a:p>
            <a:pPr fontAlgn="auto">
              <a:spcAft>
                <a:spcPts val="0"/>
              </a:spcAft>
              <a:buFont typeface="Arial" pitchFamily="34" charset="0"/>
              <a:buChar char="•"/>
              <a:defRPr/>
            </a:pPr>
            <a:r>
              <a:rPr lang="en-CA" dirty="0" smtClean="0"/>
              <a:t>Be clear about how (and by whom) they are paid</a:t>
            </a:r>
          </a:p>
          <a:p>
            <a:pPr fontAlgn="auto">
              <a:spcAft>
                <a:spcPts val="0"/>
              </a:spcAft>
              <a:buFont typeface="Arial" pitchFamily="34" charset="0"/>
              <a:buChar char="•"/>
              <a:defRPr/>
            </a:pPr>
            <a:r>
              <a:rPr lang="en-CA" dirty="0" smtClean="0"/>
              <a:t>Conduct research ethically</a:t>
            </a:r>
            <a:endParaRPr lang="en-CA" dirty="0"/>
          </a:p>
        </p:txBody>
      </p:sp>
      <p:pic>
        <p:nvPicPr>
          <p:cNvPr id="28676" name="Picture 2"/>
          <p:cNvPicPr>
            <a:picLocks noChangeAspect="1" noChangeArrowheads="1"/>
          </p:cNvPicPr>
          <p:nvPr/>
        </p:nvPicPr>
        <p:blipFill>
          <a:blip r:embed="rId3" cstate="print"/>
          <a:srcRect/>
          <a:stretch>
            <a:fillRect/>
          </a:stretch>
        </p:blipFill>
        <p:spPr bwMode="auto">
          <a:xfrm>
            <a:off x="250825" y="1700808"/>
            <a:ext cx="3381375"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Researchers must:</a:t>
            </a:r>
            <a:endParaRPr lang="en-CA" dirty="0"/>
          </a:p>
        </p:txBody>
      </p:sp>
      <p:sp>
        <p:nvSpPr>
          <p:cNvPr id="29699" name="Content Placeholder 2"/>
          <p:cNvSpPr>
            <a:spLocks noGrp="1"/>
          </p:cNvSpPr>
          <p:nvPr>
            <p:ph idx="1"/>
          </p:nvPr>
        </p:nvSpPr>
        <p:spPr/>
        <p:txBody>
          <a:bodyPr/>
          <a:lstStyle/>
          <a:p>
            <a:pPr>
              <a:buFont typeface="Arial" charset="0"/>
              <a:buNone/>
            </a:pPr>
            <a:r>
              <a:rPr lang="en-CA" dirty="0" smtClean="0"/>
              <a:t>Be free to disseminate results</a:t>
            </a:r>
          </a:p>
          <a:p>
            <a:pPr>
              <a:buFont typeface="Arial" charset="0"/>
              <a:buNone/>
            </a:pPr>
            <a:r>
              <a:rPr lang="en-CA" sz="2800" dirty="0" smtClean="0"/>
              <a:t>- don’t limit your right to report</a:t>
            </a:r>
          </a:p>
          <a:p>
            <a:pPr>
              <a:buFont typeface="Arial" charset="0"/>
              <a:buNone/>
            </a:pPr>
            <a:r>
              <a:rPr lang="en-CA" dirty="0" smtClean="0"/>
              <a:t>Be unbiased</a:t>
            </a:r>
          </a:p>
          <a:p>
            <a:pPr>
              <a:buFont typeface="Arial" charset="0"/>
              <a:buNone/>
            </a:pPr>
            <a:r>
              <a:rPr lang="en-CA" sz="2800" dirty="0" smtClean="0"/>
              <a:t>- don’t influence your participants</a:t>
            </a:r>
          </a:p>
          <a:p>
            <a:pPr>
              <a:buFont typeface="Arial" charset="0"/>
              <a:buNone/>
            </a:pPr>
            <a:r>
              <a:rPr lang="en-CA" dirty="0" smtClean="0"/>
              <a:t>Be clear about how (and by whom) they are paid - </a:t>
            </a:r>
            <a:r>
              <a:rPr lang="en-CA" sz="2800" dirty="0" smtClean="0"/>
              <a:t>responsible for tripartite agreement</a:t>
            </a:r>
          </a:p>
          <a:p>
            <a:pPr>
              <a:buFont typeface="Arial" charset="0"/>
              <a:buNone/>
            </a:pPr>
            <a:r>
              <a:rPr lang="en-CA" dirty="0" smtClean="0"/>
              <a:t>Conducted ethically</a:t>
            </a:r>
          </a:p>
          <a:p>
            <a:pPr>
              <a:buFont typeface="Arial" charset="0"/>
              <a:buNone/>
            </a:pPr>
            <a:r>
              <a:rPr lang="en-US" sz="2800" dirty="0" smtClean="0">
                <a:solidFill>
                  <a:srgbClr val="C00000"/>
                </a:solidFill>
              </a:rPr>
              <a:t> </a:t>
            </a:r>
          </a:p>
          <a:p>
            <a:pPr>
              <a:buFont typeface="Arial" charset="0"/>
              <a:buNone/>
            </a:pPr>
            <a:endParaRPr lang="en-CA" dirty="0" smtClean="0"/>
          </a:p>
          <a:p>
            <a:pPr>
              <a:buFont typeface="Arial" charset="0"/>
              <a:buNone/>
            </a:pPr>
            <a:endParaRPr lang="en-CA" dirty="0" smtClean="0"/>
          </a:p>
          <a:p>
            <a:pPr>
              <a:buFont typeface="Arial" charset="0"/>
              <a:buNone/>
            </a:pPr>
            <a:endParaRPr lang="en-CA" dirty="0" smtClean="0"/>
          </a:p>
          <a:p>
            <a:pPr>
              <a:buFont typeface="Arial" charset="0"/>
              <a:buNone/>
            </a:pPr>
            <a:endParaRPr lang="en-CA" dirty="0" smtClean="0"/>
          </a:p>
          <a:p>
            <a:pPr>
              <a:buFont typeface="Arial" charset="0"/>
              <a:buNone/>
            </a:pPr>
            <a:endParaRPr lang="en-CA"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Applying the guidelines</a:t>
            </a:r>
            <a:endParaRPr lang="en-CA" dirty="0"/>
          </a:p>
        </p:txBody>
      </p:sp>
      <p:sp>
        <p:nvSpPr>
          <p:cNvPr id="30723" name="Content Placeholder 2"/>
          <p:cNvSpPr>
            <a:spLocks noGrp="1"/>
          </p:cNvSpPr>
          <p:nvPr>
            <p:ph idx="1"/>
          </p:nvPr>
        </p:nvSpPr>
        <p:spPr/>
        <p:txBody>
          <a:bodyPr/>
          <a:lstStyle/>
          <a:p>
            <a:r>
              <a:rPr lang="en-CA" dirty="0" smtClean="0"/>
              <a:t>When in affiliated institutions, abide by those guidelines</a:t>
            </a:r>
          </a:p>
          <a:p>
            <a:r>
              <a:rPr lang="en-CA" dirty="0" smtClean="0"/>
              <a:t>Where none exist, abide by Schulich guidelines.</a:t>
            </a:r>
          </a:p>
          <a:p>
            <a:r>
              <a:rPr lang="en-CA" dirty="0" smtClean="0"/>
              <a:t>Where two sets exist, abide by the more stringent of the two guidelines.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Enforcement</a:t>
            </a:r>
            <a:endParaRPr lang="en-CA" dirty="0"/>
          </a:p>
        </p:txBody>
      </p:sp>
      <p:sp>
        <p:nvSpPr>
          <p:cNvPr id="3" name="Content Placeholder 2"/>
          <p:cNvSpPr>
            <a:spLocks noGrp="1"/>
          </p:cNvSpPr>
          <p:nvPr>
            <p:ph idx="1"/>
          </p:nvPr>
        </p:nvSpPr>
        <p:spPr/>
        <p:txBody>
          <a:bodyPr rtlCol="0">
            <a:normAutofit fontScale="77500" lnSpcReduction="20000"/>
          </a:bodyPr>
          <a:lstStyle/>
          <a:p>
            <a:pPr marL="971550" lvl="1" indent="-514350" fontAlgn="auto">
              <a:spcAft>
                <a:spcPts val="0"/>
              </a:spcAft>
              <a:buFont typeface="Arial" pitchFamily="34" charset="0"/>
              <a:buAutoNum type="arabicPeriod"/>
              <a:defRPr/>
            </a:pPr>
            <a:r>
              <a:rPr lang="en-US" sz="3200" dirty="0" smtClean="0"/>
              <a:t>Counseling of the individual</a:t>
            </a:r>
          </a:p>
          <a:p>
            <a:pPr marL="971550" lvl="1" indent="-514350" fontAlgn="auto">
              <a:spcAft>
                <a:spcPts val="0"/>
              </a:spcAft>
              <a:buFont typeface="Arial" pitchFamily="34" charset="0"/>
              <a:buAutoNum type="arabicPeriod"/>
              <a:defRPr/>
            </a:pPr>
            <a:r>
              <a:rPr lang="en-US" sz="3200" dirty="0" smtClean="0"/>
              <a:t>Written reprimand, entered into their record</a:t>
            </a:r>
          </a:p>
          <a:p>
            <a:pPr marL="971550" lvl="1" indent="-514350" fontAlgn="auto">
              <a:spcAft>
                <a:spcPts val="0"/>
              </a:spcAft>
              <a:buFont typeface="Arial" pitchFamily="34" charset="0"/>
              <a:buAutoNum type="arabicPeriod"/>
              <a:defRPr/>
            </a:pPr>
            <a:r>
              <a:rPr lang="en-US" sz="3200" dirty="0" smtClean="0"/>
              <a:t>Banning the individual from any further outside engagements for a period of time</a:t>
            </a:r>
          </a:p>
          <a:p>
            <a:pPr marL="971550" lvl="1" indent="-514350" fontAlgn="auto">
              <a:spcAft>
                <a:spcPts val="0"/>
              </a:spcAft>
              <a:buFont typeface="Arial" pitchFamily="34" charset="0"/>
              <a:buAutoNum type="arabicPeriod"/>
              <a:defRPr/>
            </a:pPr>
            <a:r>
              <a:rPr lang="en-US" sz="3200" dirty="0" smtClean="0"/>
              <a:t>Requiring that the individual return any monies received from the improper relationship with a third party in contravention of this policy</a:t>
            </a:r>
          </a:p>
          <a:p>
            <a:pPr marL="971550" lvl="1" indent="-514350" fontAlgn="auto">
              <a:spcAft>
                <a:spcPts val="0"/>
              </a:spcAft>
              <a:buFont typeface="Arial" pitchFamily="34" charset="0"/>
              <a:buAutoNum type="arabicPeriod"/>
              <a:defRPr/>
            </a:pPr>
            <a:r>
              <a:rPr lang="en-US" sz="3200" dirty="0" smtClean="0"/>
              <a:t>Requiring the individual to complete additional training on conflict of interest</a:t>
            </a:r>
          </a:p>
          <a:p>
            <a:pPr marL="971550" lvl="1" indent="-514350" fontAlgn="auto">
              <a:spcAft>
                <a:spcPts val="0"/>
              </a:spcAft>
              <a:buFont typeface="Arial" pitchFamily="34" charset="0"/>
              <a:buAutoNum type="arabicPeriod"/>
              <a:defRPr/>
            </a:pPr>
            <a:r>
              <a:rPr lang="en-US" sz="3200" dirty="0" smtClean="0"/>
              <a:t>Removing the individual from the supervision of trainees or students</a:t>
            </a:r>
          </a:p>
          <a:p>
            <a:pPr marL="971550" lvl="1" indent="-514350" fontAlgn="auto">
              <a:spcAft>
                <a:spcPts val="0"/>
              </a:spcAft>
              <a:buFont typeface="Arial" pitchFamily="34" charset="0"/>
              <a:buAutoNum type="arabicPeriod"/>
              <a:defRPr/>
            </a:pPr>
            <a:r>
              <a:rPr lang="en-US" sz="3200" dirty="0" smtClean="0"/>
              <a:t>Termination for cause</a:t>
            </a:r>
          </a:p>
          <a:p>
            <a:pPr lvl="1" fontAlgn="auto">
              <a:spcAft>
                <a:spcPts val="0"/>
              </a:spcAft>
              <a:buFont typeface="Arial" pitchFamily="34" charset="0"/>
              <a:buChar char="–"/>
              <a:defRPr/>
            </a:pP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Reporting</a:t>
            </a:r>
            <a:endParaRPr lang="en-CA" dirty="0"/>
          </a:p>
        </p:txBody>
      </p:sp>
      <p:sp>
        <p:nvSpPr>
          <p:cNvPr id="32771" name="Content Placeholder 2"/>
          <p:cNvSpPr>
            <a:spLocks noGrp="1"/>
          </p:cNvSpPr>
          <p:nvPr>
            <p:ph idx="1"/>
          </p:nvPr>
        </p:nvSpPr>
        <p:spPr>
          <a:xfrm>
            <a:off x="1619672" y="1960240"/>
            <a:ext cx="7067128" cy="2620888"/>
          </a:xfrm>
        </p:spPr>
        <p:txBody>
          <a:bodyPr/>
          <a:lstStyle/>
          <a:p>
            <a:r>
              <a:rPr lang="en-CA" dirty="0" smtClean="0"/>
              <a:t>To your immediate supervisor</a:t>
            </a:r>
          </a:p>
          <a:p>
            <a:r>
              <a:rPr lang="en-CA" dirty="0" smtClean="0"/>
              <a:t>To department chair</a:t>
            </a:r>
          </a:p>
          <a:p>
            <a:r>
              <a:rPr lang="en-CA" dirty="0" smtClean="0"/>
              <a:t>To the dean</a:t>
            </a:r>
          </a:p>
        </p:txBody>
      </p:sp>
      <p:pic>
        <p:nvPicPr>
          <p:cNvPr id="32772" name="Picture 2"/>
          <p:cNvPicPr>
            <a:picLocks noChangeAspect="1" noChangeArrowheads="1"/>
          </p:cNvPicPr>
          <p:nvPr/>
        </p:nvPicPr>
        <p:blipFill>
          <a:blip r:embed="rId3" cstate="print"/>
          <a:srcRect/>
          <a:stretch>
            <a:fillRect/>
          </a:stretch>
        </p:blipFill>
        <p:spPr bwMode="auto">
          <a:xfrm>
            <a:off x="250825" y="1916113"/>
            <a:ext cx="1047750"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CA" dirty="0" smtClean="0"/>
              <a:t>Purpose of conflict of interest policy</a:t>
            </a:r>
            <a:endParaRPr lang="en-CA" dirty="0"/>
          </a:p>
        </p:txBody>
      </p:sp>
      <p:sp>
        <p:nvSpPr>
          <p:cNvPr id="5123" name="Content Placeholder 2"/>
          <p:cNvSpPr>
            <a:spLocks noGrp="1"/>
          </p:cNvSpPr>
          <p:nvPr>
            <p:ph idx="1"/>
          </p:nvPr>
        </p:nvSpPr>
        <p:spPr>
          <a:xfrm>
            <a:off x="1835696" y="2060848"/>
            <a:ext cx="6779096" cy="3556992"/>
          </a:xfrm>
        </p:spPr>
        <p:txBody>
          <a:bodyPr/>
          <a:lstStyle/>
          <a:p>
            <a:r>
              <a:rPr lang="en-CA" sz="2800" dirty="0" smtClean="0"/>
              <a:t>Ensure patients’ safety</a:t>
            </a:r>
          </a:p>
          <a:p>
            <a:r>
              <a:rPr lang="en-CA" sz="2800" dirty="0" smtClean="0"/>
              <a:t>Maintain the school’s reputation</a:t>
            </a:r>
          </a:p>
          <a:p>
            <a:r>
              <a:rPr lang="en-CA" sz="2800" dirty="0" smtClean="0"/>
              <a:t>Ensure the integrity of our educational programs</a:t>
            </a:r>
          </a:p>
          <a:p>
            <a:r>
              <a:rPr lang="en-CA" sz="2800" dirty="0" smtClean="0"/>
              <a:t>Avoid litigation</a:t>
            </a:r>
          </a:p>
          <a:p>
            <a:r>
              <a:rPr lang="en-CA" sz="2800" dirty="0" smtClean="0"/>
              <a:t>Uphold professional reputation</a:t>
            </a:r>
            <a:endParaRPr lang="en-CA" sz="2800" dirty="0" smtClean="0">
              <a:solidFill>
                <a:srgbClr val="FF0000"/>
              </a:solidFill>
            </a:endParaRPr>
          </a:p>
        </p:txBody>
      </p:sp>
      <p:pic>
        <p:nvPicPr>
          <p:cNvPr id="5124" name="Picture 2"/>
          <p:cNvPicPr>
            <a:picLocks noChangeAspect="1" noChangeArrowheads="1"/>
          </p:cNvPicPr>
          <p:nvPr/>
        </p:nvPicPr>
        <p:blipFill>
          <a:blip r:embed="rId3" cstate="print"/>
          <a:srcRect/>
          <a:stretch>
            <a:fillRect/>
          </a:stretch>
        </p:blipFill>
        <p:spPr bwMode="auto">
          <a:xfrm>
            <a:off x="539750" y="1989138"/>
            <a:ext cx="1108075" cy="3508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Discuss and disclose</a:t>
            </a:r>
            <a:endParaRPr lang="en-CA" dirty="0"/>
          </a:p>
        </p:txBody>
      </p:sp>
      <p:sp>
        <p:nvSpPr>
          <p:cNvPr id="33795" name="Content Placeholder 2"/>
          <p:cNvSpPr>
            <a:spLocks noGrp="1"/>
          </p:cNvSpPr>
          <p:nvPr>
            <p:ph idx="1"/>
          </p:nvPr>
        </p:nvSpPr>
        <p:spPr/>
        <p:txBody>
          <a:bodyPr/>
          <a:lstStyle/>
          <a:p>
            <a:r>
              <a:rPr lang="en-CA" b="1" dirty="0" smtClean="0"/>
              <a:t>Discuss </a:t>
            </a:r>
            <a:r>
              <a:rPr lang="en-CA" dirty="0" smtClean="0"/>
              <a:t>and potential conflict of interest situations with your department chair or dean.</a:t>
            </a:r>
          </a:p>
          <a:p>
            <a:r>
              <a:rPr lang="en-CA" b="1" dirty="0" smtClean="0"/>
              <a:t>Disclose</a:t>
            </a:r>
            <a:r>
              <a:rPr lang="en-CA" dirty="0" smtClean="0"/>
              <a:t> all relationships with industry on an annual basis.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Questions?</a:t>
            </a:r>
            <a:endParaRPr lang="en-CA" dirty="0"/>
          </a:p>
        </p:txBody>
      </p:sp>
      <p:pic>
        <p:nvPicPr>
          <p:cNvPr id="34819" name="Picture 3"/>
          <p:cNvPicPr>
            <a:picLocks noChangeAspect="1" noChangeArrowheads="1"/>
          </p:cNvPicPr>
          <p:nvPr/>
        </p:nvPicPr>
        <p:blipFill>
          <a:blip r:embed="rId3" cstate="print"/>
          <a:srcRect b="2483"/>
          <a:stretch>
            <a:fillRect/>
          </a:stretch>
        </p:blipFill>
        <p:spPr bwMode="auto">
          <a:xfrm>
            <a:off x="1585913" y="1989138"/>
            <a:ext cx="5481637"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What do you do?</a:t>
            </a:r>
            <a:endParaRPr lang="en-CA" dirty="0"/>
          </a:p>
        </p:txBody>
      </p:sp>
      <p:sp>
        <p:nvSpPr>
          <p:cNvPr id="6147" name="Content Placeholder 2"/>
          <p:cNvSpPr>
            <a:spLocks noGrp="1"/>
          </p:cNvSpPr>
          <p:nvPr>
            <p:ph idx="1"/>
          </p:nvPr>
        </p:nvSpPr>
        <p:spPr/>
        <p:txBody>
          <a:bodyPr/>
          <a:lstStyle/>
          <a:p>
            <a:r>
              <a:rPr lang="en-CA" smtClean="0"/>
              <a:t>An equipment rep offers to take you out for lunch after a demonstration?</a:t>
            </a:r>
          </a:p>
          <a:p>
            <a:r>
              <a:rPr lang="en-CA" smtClean="0"/>
              <a:t>A supplier wants to provide funds for an educational activity you are planning?</a:t>
            </a:r>
          </a:p>
          <a:p>
            <a:r>
              <a:rPr lang="en-CA" smtClean="0"/>
              <a:t>You receive an invitation for an unaccredited dinner talk?</a:t>
            </a:r>
          </a:p>
          <a:p>
            <a:r>
              <a:rPr lang="en-CA" smtClean="0"/>
              <a:t>You receive an offer for consulting?</a:t>
            </a:r>
          </a:p>
          <a:p>
            <a:endParaRPr lang="en-CA"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Expectations</a:t>
            </a:r>
            <a:endParaRPr lang="en-CA" dirty="0"/>
          </a:p>
        </p:txBody>
      </p:sp>
      <p:sp>
        <p:nvSpPr>
          <p:cNvPr id="7171" name="Content Placeholder 2"/>
          <p:cNvSpPr>
            <a:spLocks noGrp="1"/>
          </p:cNvSpPr>
          <p:nvPr>
            <p:ph idx="1"/>
          </p:nvPr>
        </p:nvSpPr>
        <p:spPr/>
        <p:txBody>
          <a:bodyPr/>
          <a:lstStyle/>
          <a:p>
            <a:pPr lvl="1">
              <a:buFont typeface="Arial" charset="0"/>
              <a:buNone/>
            </a:pPr>
            <a:r>
              <a:rPr lang="en-US" sz="3200" dirty="0" smtClean="0"/>
              <a:t>Faculty, students and staff must:</a:t>
            </a:r>
          </a:p>
          <a:p>
            <a:pPr lvl="1">
              <a:buFont typeface="Arial" charset="0"/>
              <a:buNone/>
            </a:pPr>
            <a:r>
              <a:rPr lang="en-US" sz="3200" smtClean="0"/>
              <a:t>- Avoid conflicts of interest</a:t>
            </a:r>
          </a:p>
          <a:p>
            <a:pPr lvl="1">
              <a:buFont typeface="Arial" charset="0"/>
              <a:buNone/>
            </a:pPr>
            <a:r>
              <a:rPr lang="en-US" sz="3200" dirty="0" smtClean="0"/>
              <a:t>- Avoid improper relationships </a:t>
            </a:r>
          </a:p>
          <a:p>
            <a:pPr lvl="1">
              <a:buFont typeface="Arial" charset="0"/>
              <a:buNone/>
            </a:pPr>
            <a:r>
              <a:rPr lang="en-US" sz="3200" dirty="0" smtClean="0"/>
              <a:t>- Avoid other interactions </a:t>
            </a:r>
            <a:r>
              <a:rPr lang="en-US" sz="3200" i="1" dirty="0" smtClean="0"/>
              <a:t>that may suggest </a:t>
            </a:r>
          </a:p>
          <a:p>
            <a:pPr lvl="1">
              <a:buFont typeface="Arial" charset="0"/>
              <a:buNone/>
            </a:pPr>
            <a:r>
              <a:rPr lang="en-US" sz="3200" i="1" dirty="0" smtClean="0"/>
              <a:t>  the appearance of</a:t>
            </a:r>
          </a:p>
          <a:p>
            <a:pPr lvl="2"/>
            <a:r>
              <a:rPr lang="en-US" sz="2800" dirty="0" smtClean="0"/>
              <a:t>a conflict of interest, or</a:t>
            </a:r>
          </a:p>
          <a:p>
            <a:pPr lvl="2"/>
            <a:r>
              <a:rPr lang="en-US" sz="2800" dirty="0" smtClean="0"/>
              <a:t>an improper relationship </a:t>
            </a:r>
          </a:p>
          <a:p>
            <a:endParaRPr lang="en-CA"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Conflict of interest</a:t>
            </a:r>
            <a:endParaRPr lang="en-CA" dirty="0"/>
          </a:p>
        </p:txBody>
      </p:sp>
      <p:sp>
        <p:nvSpPr>
          <p:cNvPr id="8195" name="Content Placeholder 2"/>
          <p:cNvSpPr>
            <a:spLocks noGrp="1"/>
          </p:cNvSpPr>
          <p:nvPr>
            <p:ph idx="1"/>
          </p:nvPr>
        </p:nvSpPr>
        <p:spPr/>
        <p:txBody>
          <a:bodyPr/>
          <a:lstStyle/>
          <a:p>
            <a:r>
              <a:rPr lang="en-US" smtClean="0"/>
              <a:t>a </a:t>
            </a:r>
            <a:r>
              <a:rPr lang="en-US" b="1" u="sng" smtClean="0"/>
              <a:t>divergence</a:t>
            </a:r>
            <a:r>
              <a:rPr lang="en-US" smtClean="0"/>
              <a:t> between an individual’s </a:t>
            </a:r>
            <a:r>
              <a:rPr lang="en-US" b="1" u="sng" smtClean="0"/>
              <a:t>private interests </a:t>
            </a:r>
            <a:r>
              <a:rPr lang="en-US" smtClean="0"/>
              <a:t>and his or her general </a:t>
            </a:r>
            <a:r>
              <a:rPr lang="en-US" b="1" u="sng" smtClean="0"/>
              <a:t>professional obligations</a:t>
            </a:r>
            <a:r>
              <a:rPr lang="en-US" u="sng" smtClean="0"/>
              <a:t> </a:t>
            </a:r>
            <a:r>
              <a:rPr lang="en-US" smtClean="0"/>
              <a:t>such that an independent observer might reasonably question whether the individual’s professional actions or decision are determined by considerations of </a:t>
            </a:r>
            <a:r>
              <a:rPr lang="en-US" b="1" u="sng" smtClean="0"/>
              <a:t>personal gain</a:t>
            </a:r>
            <a:r>
              <a:rPr lang="en-US" smtClean="0"/>
              <a:t>, financial or otherwise.</a:t>
            </a:r>
            <a:endParaRPr lang="en-CA"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Statement of Policy</a:t>
            </a:r>
            <a:endParaRPr lang="en-CA"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Individuals </a:t>
            </a:r>
            <a:r>
              <a:rPr lang="en-US" b="1" dirty="0" smtClean="0"/>
              <a:t>must</a:t>
            </a:r>
            <a:r>
              <a:rPr lang="en-US" dirty="0" smtClean="0"/>
              <a:t> consciously and actively divorce clinical care decisions from actual/perceived benefits expected from industry.</a:t>
            </a:r>
          </a:p>
          <a:p>
            <a:pPr fontAlgn="auto">
              <a:spcAft>
                <a:spcPts val="0"/>
              </a:spcAft>
              <a:buFont typeface="Arial" pitchFamily="34" charset="0"/>
              <a:buChar char="•"/>
              <a:defRPr/>
            </a:pPr>
            <a:r>
              <a:rPr lang="en-US" dirty="0" smtClean="0"/>
              <a:t>Unacceptable for patient care decisions to be influenced by the possibility of personal financial gain. </a:t>
            </a:r>
          </a:p>
          <a:p>
            <a:pPr fontAlgn="auto">
              <a:spcAft>
                <a:spcPts val="0"/>
              </a:spcAft>
              <a:buFont typeface="Arial" pitchFamily="34" charset="0"/>
              <a:buChar char="•"/>
              <a:defRPr/>
            </a:pPr>
            <a:r>
              <a:rPr lang="en-US" dirty="0" smtClean="0"/>
              <a:t>Conflicts of interest must be addressed appropriately.</a:t>
            </a:r>
          </a:p>
          <a:p>
            <a:pPr fontAlgn="auto">
              <a:spcAft>
                <a:spcPts val="0"/>
              </a:spcAft>
              <a:buFont typeface="Arial" pitchFamily="34" charset="0"/>
              <a:buChar char="•"/>
              <a:defRPr/>
            </a:pP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15 types of interactions</a:t>
            </a:r>
            <a:endParaRPr lang="en-CA" dirty="0"/>
          </a:p>
        </p:txBody>
      </p:sp>
      <p:sp>
        <p:nvSpPr>
          <p:cNvPr id="3" name="Content Placeholder 2"/>
          <p:cNvSpPr>
            <a:spLocks noGrp="1"/>
          </p:cNvSpPr>
          <p:nvPr>
            <p:ph idx="1"/>
          </p:nvPr>
        </p:nvSpPr>
        <p:spPr/>
        <p:txBody>
          <a:bodyPr rtlCol="0">
            <a:normAutofit fontScale="92500" lnSpcReduction="10000"/>
          </a:bodyPr>
          <a:lstStyle/>
          <a:p>
            <a:pPr marL="514350" indent="-514350" fontAlgn="auto">
              <a:spcAft>
                <a:spcPts val="0"/>
              </a:spcAft>
              <a:buFont typeface="+mj-lt"/>
              <a:buAutoNum type="arabicPeriod"/>
              <a:defRPr/>
            </a:pPr>
            <a:r>
              <a:rPr lang="en-CA" dirty="0" smtClean="0"/>
              <a:t>Gifts</a:t>
            </a:r>
          </a:p>
          <a:p>
            <a:pPr marL="514350" indent="-514350" fontAlgn="auto">
              <a:spcAft>
                <a:spcPts val="0"/>
              </a:spcAft>
              <a:buFont typeface="+mj-lt"/>
              <a:buAutoNum type="arabicPeriod"/>
              <a:defRPr/>
            </a:pPr>
            <a:r>
              <a:rPr lang="en-CA" dirty="0" smtClean="0"/>
              <a:t>Pharmaceutical samples and medical/dental supplies</a:t>
            </a:r>
          </a:p>
          <a:p>
            <a:pPr marL="514350" indent="-514350" fontAlgn="auto">
              <a:spcAft>
                <a:spcPts val="0"/>
              </a:spcAft>
              <a:buFont typeface="+mj-lt"/>
              <a:buAutoNum type="arabicPeriod"/>
              <a:defRPr/>
            </a:pPr>
            <a:r>
              <a:rPr lang="en-CA" dirty="0" smtClean="0"/>
              <a:t>Site access by pharmaceutical representatives</a:t>
            </a:r>
          </a:p>
          <a:p>
            <a:pPr marL="514350" indent="-514350" fontAlgn="auto">
              <a:spcAft>
                <a:spcPts val="0"/>
              </a:spcAft>
              <a:buFont typeface="+mj-lt"/>
              <a:buAutoNum type="arabicPeriod"/>
              <a:defRPr/>
            </a:pPr>
            <a:r>
              <a:rPr lang="en-CA" dirty="0" smtClean="0"/>
              <a:t>Site access by device manufacturers</a:t>
            </a:r>
          </a:p>
          <a:p>
            <a:pPr marL="514350" indent="-514350" fontAlgn="auto">
              <a:spcAft>
                <a:spcPts val="0"/>
              </a:spcAft>
              <a:buFont typeface="+mj-lt"/>
              <a:buAutoNum type="arabicPeriod"/>
              <a:defRPr/>
            </a:pPr>
            <a:r>
              <a:rPr lang="en-CA" dirty="0" smtClean="0"/>
              <a:t>Continuing Professional Development</a:t>
            </a:r>
          </a:p>
          <a:p>
            <a:pPr marL="514350" indent="-514350" fontAlgn="auto">
              <a:spcAft>
                <a:spcPts val="0"/>
              </a:spcAft>
              <a:buFont typeface="+mj-lt"/>
              <a:buAutoNum type="arabicPeriod"/>
              <a:defRPr/>
            </a:pPr>
            <a:r>
              <a:rPr lang="en-CA" dirty="0" smtClean="0"/>
              <a:t>Industry funding for educational programs</a:t>
            </a:r>
          </a:p>
          <a:p>
            <a:pPr marL="514350" indent="-514350" fontAlgn="auto">
              <a:spcAft>
                <a:spcPts val="0"/>
              </a:spcAft>
              <a:buFont typeface="+mj-lt"/>
              <a:buAutoNum type="arabicPeriod"/>
              <a:defRPr/>
            </a:pPr>
            <a:r>
              <a:rPr lang="en-CA" dirty="0" smtClean="0"/>
              <a:t>Participation in industry-sponsored programs</a:t>
            </a:r>
          </a:p>
          <a:p>
            <a:pPr marL="514350" indent="-514350" fontAlgn="auto">
              <a:spcAft>
                <a:spcPts val="0"/>
              </a:spcAft>
              <a:buFont typeface="+mj-lt"/>
              <a:buAutoNum type="arabicPeriod"/>
              <a:defRPr/>
            </a:pPr>
            <a:r>
              <a:rPr lang="en-CA" dirty="0" smtClean="0"/>
              <a:t>Scholarships and other educational funds</a:t>
            </a:r>
          </a:p>
          <a:p>
            <a:pPr marL="228600" indent="-228600" fontAlgn="auto">
              <a:spcAft>
                <a:spcPts val="0"/>
              </a:spcAft>
              <a:buFont typeface="Arial" pitchFamily="34" charset="0"/>
              <a:buAutoNum type="arabicPeriod"/>
              <a:defRPr/>
            </a:pPr>
            <a:endParaRPr lang="en-CA" dirty="0" smtClean="0"/>
          </a:p>
          <a:p>
            <a:pPr fontAlgn="auto">
              <a:spcAft>
                <a:spcPts val="0"/>
              </a:spcAft>
              <a:buFont typeface="Arial" pitchFamily="34" charset="0"/>
              <a:buChar char="•"/>
              <a:defRPr/>
            </a:pP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t>Types of interactions … continued</a:t>
            </a:r>
            <a:endParaRPr lang="en-CA" dirty="0"/>
          </a:p>
        </p:txBody>
      </p:sp>
      <p:sp>
        <p:nvSpPr>
          <p:cNvPr id="11267" name="Content Placeholder 2"/>
          <p:cNvSpPr>
            <a:spLocks noGrp="1"/>
          </p:cNvSpPr>
          <p:nvPr>
            <p:ph idx="1"/>
          </p:nvPr>
        </p:nvSpPr>
        <p:spPr/>
        <p:txBody>
          <a:bodyPr>
            <a:normAutofit/>
          </a:bodyPr>
          <a:lstStyle/>
          <a:p>
            <a:pPr marL="514350" indent="-514350">
              <a:buFont typeface="+mj-lt"/>
              <a:buAutoNum type="arabicPeriod" startAt="9"/>
            </a:pPr>
            <a:r>
              <a:rPr lang="en-CA" dirty="0" smtClean="0"/>
              <a:t>Food</a:t>
            </a:r>
          </a:p>
          <a:p>
            <a:pPr marL="514350" indent="-514350">
              <a:buFont typeface="+mj-lt"/>
              <a:buAutoNum type="arabicPeriod" startAt="9"/>
            </a:pPr>
            <a:r>
              <a:rPr lang="en-CA" dirty="0" smtClean="0"/>
              <a:t>Professional Travel</a:t>
            </a:r>
          </a:p>
          <a:p>
            <a:pPr marL="514350" indent="-514350">
              <a:buFont typeface="+mj-lt"/>
              <a:buAutoNum type="arabicPeriod" startAt="9"/>
            </a:pPr>
            <a:r>
              <a:rPr lang="en-CA" dirty="0" smtClean="0"/>
              <a:t>Ghostwriting</a:t>
            </a:r>
          </a:p>
          <a:p>
            <a:pPr marL="514350" indent="-514350">
              <a:buFont typeface="+mj-lt"/>
              <a:buAutoNum type="arabicPeriod" startAt="9"/>
            </a:pPr>
            <a:r>
              <a:rPr lang="en-CA" dirty="0" smtClean="0"/>
              <a:t>Purchasing</a:t>
            </a:r>
          </a:p>
          <a:p>
            <a:pPr marL="514350" indent="-514350">
              <a:buFont typeface="+mj-lt"/>
              <a:buAutoNum type="arabicPeriod" startAt="9"/>
            </a:pPr>
            <a:r>
              <a:rPr lang="en-CA" dirty="0" smtClean="0"/>
              <a:t>Consulting relationships</a:t>
            </a:r>
          </a:p>
          <a:p>
            <a:pPr marL="514350" indent="-514350">
              <a:buFont typeface="+mj-lt"/>
              <a:buAutoNum type="arabicPeriod" startAt="9"/>
            </a:pPr>
            <a:r>
              <a:rPr lang="en-CA" dirty="0" smtClean="0"/>
              <a:t>Educational materials</a:t>
            </a:r>
          </a:p>
          <a:p>
            <a:pPr marL="514350" indent="-514350">
              <a:buFont typeface="+mj-lt"/>
              <a:buAutoNum type="arabicPeriod" startAt="9"/>
            </a:pPr>
            <a:r>
              <a:rPr lang="en-CA" dirty="0" smtClean="0"/>
              <a:t>Philanthropic gifts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0705b627b44364e33fb5e040229934c321c649"/>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Schulich theme</Template>
  <TotalTime>2636</TotalTime>
  <Words>3675</Words>
  <Application>Microsoft Office PowerPoint</Application>
  <PresentationFormat>On-screen Show (4:3)</PresentationFormat>
  <Paragraphs>347</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Purpose of conflict of interest policy</vt:lpstr>
      <vt:lpstr>What do you do?</vt:lpstr>
      <vt:lpstr>Expectations</vt:lpstr>
      <vt:lpstr>Conflict of interest</vt:lpstr>
      <vt:lpstr>Statement of Policy</vt:lpstr>
      <vt:lpstr>15 types of interactions</vt:lpstr>
      <vt:lpstr>Types of interactions … continued</vt:lpstr>
      <vt:lpstr>1. Gifts</vt:lpstr>
      <vt:lpstr>2. Pharmaceutical samples</vt:lpstr>
      <vt:lpstr>3. Site access by pharma/dental  supply reps</vt:lpstr>
      <vt:lpstr>4. Site access by device manufacturers</vt:lpstr>
      <vt:lpstr>5. Continuing professional development</vt:lpstr>
      <vt:lpstr>6. Industry funding for educational programs</vt:lpstr>
      <vt:lpstr>7. Participation in industry-sponsored programs</vt:lpstr>
      <vt:lpstr>8. Industry-sponsored educational funds</vt:lpstr>
      <vt:lpstr>9. Food</vt:lpstr>
      <vt:lpstr>10. Professional Travel</vt:lpstr>
      <vt:lpstr>11. Ghostwriting</vt:lpstr>
      <vt:lpstr>12. Purchasing</vt:lpstr>
      <vt:lpstr>13. Consulting relationships </vt:lpstr>
      <vt:lpstr>14. Educational materials </vt:lpstr>
      <vt:lpstr>15. Philanthropic gifts </vt:lpstr>
      <vt:lpstr>Researchers must:</vt:lpstr>
      <vt:lpstr>Researchers must:</vt:lpstr>
      <vt:lpstr>Applying the guidelines</vt:lpstr>
      <vt:lpstr>Enforcement</vt:lpstr>
      <vt:lpstr>Reporting</vt:lpstr>
      <vt:lpstr>Discuss and disclose</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of Interest</dc:title>
  <dc:creator>Lisa Baldock</dc:creator>
  <cp:lastModifiedBy>Nancy</cp:lastModifiedBy>
  <cp:revision>158</cp:revision>
  <dcterms:created xsi:type="dcterms:W3CDTF">2012-01-17T16:40:20Z</dcterms:created>
  <dcterms:modified xsi:type="dcterms:W3CDTF">2014-04-07T18:57:21Z</dcterms:modified>
</cp:coreProperties>
</file>